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0" r:id="rId2"/>
    <p:sldId id="258" r:id="rId3"/>
    <p:sldId id="262" r:id="rId4"/>
    <p:sldId id="273" r:id="rId5"/>
    <p:sldId id="263" r:id="rId6"/>
    <p:sldId id="282" r:id="rId7"/>
    <p:sldId id="275" r:id="rId8"/>
    <p:sldId id="283" r:id="rId9"/>
    <p:sldId id="277" r:id="rId10"/>
    <p:sldId id="284" r:id="rId11"/>
    <p:sldId id="279" r:id="rId12"/>
    <p:sldId id="280" r:id="rId13"/>
    <p:sldId id="281" r:id="rId14"/>
    <p:sldId id="274" r:id="rId15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20/01/2022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487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20/01/2022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20/01/2022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20/01/2022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20/01/2022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20/01/2022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20/01/2022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20/01/2022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20/01/2022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20/01/2022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20/01/2022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20/01/2022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20/01/2022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Aplicaciones de Sistemas Continuos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CEE4ED4-6E6D-4981-A333-F84CEEB7D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388982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4.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2789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En el manejo de una empresa, el gerente de la misma, requiere en cada momento de evaluación de su empresa conocer la utilidad o beneficios que ella está produciendo.</a:t>
            </a:r>
          </a:p>
          <a:p>
            <a:pPr algn="just"/>
            <a:r>
              <a:rPr lang="es-CO" sz="2000" dirty="0"/>
              <a:t>el gerente de una empresa le pide que analice el beneficio de su empresa sabiendo que la  función de beneficios  es  B(</a:t>
            </a:r>
            <a:r>
              <a:rPr lang="es-CO" sz="2000" dirty="0" err="1"/>
              <a:t>x,y</a:t>
            </a:r>
            <a:r>
              <a:rPr lang="es-CO" sz="2000" dirty="0"/>
              <a:t>) = </a:t>
            </a:r>
            <a:r>
              <a:rPr lang="es-CO" sz="2000" dirty="0" err="1"/>
              <a:t>x√y</a:t>
            </a:r>
            <a:r>
              <a:rPr lang="es-CO" sz="2000" dirty="0"/>
              <a:t>  + x^2,  donde x e y son las cantidades producidas diariamente de dos artículos P y Q . Las producciones actuales son 10 unidades diarias de P y 16 de Q.</a:t>
            </a:r>
          </a:p>
          <a:p>
            <a:pPr algn="just"/>
            <a:endParaRPr lang="es-CO" sz="153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4A5BD95-6ED8-4D36-800B-9CBBF7A1F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77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¿Qué dato le daría Ud. al gerente sobre el beneficio de la empresa?</a:t>
            </a:r>
          </a:p>
          <a:p>
            <a:pPr algn="just"/>
            <a:endParaRPr lang="es-CO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206481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619593"/>
            <a:ext cx="75909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/>
              <a:t>a. El beneficio de </a:t>
            </a:r>
            <a:r>
              <a:rPr lang="pt-BR" sz="2000" dirty="0" err="1"/>
              <a:t>la</a:t>
            </a:r>
            <a:r>
              <a:rPr lang="pt-BR" sz="2000" dirty="0"/>
              <a:t> empresa es B(10,16)  = 140 </a:t>
            </a:r>
            <a:r>
              <a:rPr lang="pt-BR" sz="2000" dirty="0" err="1"/>
              <a:t>u.m</a:t>
            </a:r>
            <a:endParaRPr lang="pt-BR" sz="2000" dirty="0"/>
          </a:p>
          <a:p>
            <a:pPr lvl="0"/>
            <a:r>
              <a:rPr lang="pt-BR" sz="2000" dirty="0"/>
              <a:t>b. El beneficio de </a:t>
            </a:r>
            <a:r>
              <a:rPr lang="pt-BR" sz="2000" dirty="0" err="1"/>
              <a:t>la</a:t>
            </a:r>
            <a:r>
              <a:rPr lang="pt-BR" sz="2000" dirty="0"/>
              <a:t> empresa es B(10,16)  = 100 </a:t>
            </a:r>
            <a:r>
              <a:rPr lang="pt-BR" sz="2000" dirty="0" err="1"/>
              <a:t>u.n</a:t>
            </a:r>
            <a:r>
              <a:rPr lang="pt-BR" sz="2000" dirty="0"/>
              <a:t>  </a:t>
            </a:r>
          </a:p>
          <a:p>
            <a:pPr lvl="0"/>
            <a:r>
              <a:rPr lang="pt-BR" sz="2000" dirty="0"/>
              <a:t>c. El beneficio de </a:t>
            </a:r>
            <a:r>
              <a:rPr lang="pt-BR" sz="2000" dirty="0" err="1"/>
              <a:t>la</a:t>
            </a:r>
            <a:r>
              <a:rPr lang="pt-BR" sz="2000" dirty="0"/>
              <a:t> empresa es B(10,16)  = 80 </a:t>
            </a:r>
            <a:r>
              <a:rPr lang="pt-BR" sz="2000" dirty="0" err="1"/>
              <a:t>u.m</a:t>
            </a:r>
            <a:r>
              <a:rPr lang="pt-BR" sz="2000" dirty="0"/>
              <a:t>.</a:t>
            </a:r>
          </a:p>
          <a:p>
            <a:pPr lvl="0"/>
            <a:r>
              <a:rPr lang="pt-BR" sz="2000" dirty="0"/>
              <a:t>d. El beneficio de </a:t>
            </a:r>
            <a:r>
              <a:rPr lang="pt-BR" sz="2000" dirty="0" err="1"/>
              <a:t>la</a:t>
            </a:r>
            <a:r>
              <a:rPr lang="pt-BR" sz="2000" dirty="0"/>
              <a:t> empresa es B(10,16)  = 60.</a:t>
            </a:r>
            <a:endParaRPr lang="es-CO" sz="2000" dirty="0"/>
          </a:p>
          <a:p>
            <a:pPr algn="just"/>
            <a:endParaRPr lang="es-CO" sz="2000" dirty="0"/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a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40D1424-A609-4EEF-8C7E-B3C30CB09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1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5.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En la construcción de hélices para aviones, un ingeniero mecánico requiere en la cabina de prueba, a partir de la función velocidad de cada punto de la hélice, conocer   la aceleración de cada partícula sobre ella.</a:t>
            </a:r>
          </a:p>
          <a:p>
            <a:pPr algn="just"/>
            <a:r>
              <a:rPr lang="es-CO" sz="2000" dirty="0"/>
              <a:t>Ud. sabe que la velocidad de la partícula a lo largo de la hélice está dada por la ecuación vectorial </a:t>
            </a:r>
          </a:p>
          <a:p>
            <a:pPr algn="just"/>
            <a:r>
              <a:rPr lang="es-CO" sz="2000" dirty="0"/>
              <a:t>            R(t) = 2cost i + </a:t>
            </a:r>
            <a:r>
              <a:rPr lang="es-CO" sz="2000" dirty="0" err="1"/>
              <a:t>sent</a:t>
            </a:r>
            <a:r>
              <a:rPr lang="es-CO" sz="2000" dirty="0"/>
              <a:t> j + 3tk </a:t>
            </a:r>
          </a:p>
          <a:p>
            <a:pPr algn="just"/>
            <a:endParaRPr lang="es-CO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F9F015F-ABB4-4E49-B1CB-CAD75D4A5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00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580407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Entonces la aceleración en cualquier punto de la hélice es:</a:t>
            </a:r>
          </a:p>
          <a:p>
            <a:pPr algn="just"/>
            <a:endParaRPr lang="es-CO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13440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1689183"/>
            <a:ext cx="7590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/>
              <a:t>a. a( t ) = - 2 cost </a:t>
            </a:r>
            <a:r>
              <a:rPr lang="en-US" sz="2000" dirty="0" err="1"/>
              <a:t>i</a:t>
            </a:r>
            <a:r>
              <a:rPr lang="en-US" sz="2000" dirty="0"/>
              <a:t> + cost j.</a:t>
            </a:r>
          </a:p>
          <a:p>
            <a:pPr lvl="0"/>
            <a:r>
              <a:rPr lang="en-US" sz="2000" dirty="0"/>
              <a:t>b. a( t ) = - 2 cost </a:t>
            </a:r>
            <a:r>
              <a:rPr lang="en-US" sz="2000" dirty="0" err="1"/>
              <a:t>i</a:t>
            </a:r>
            <a:r>
              <a:rPr lang="en-US" sz="2000" dirty="0"/>
              <a:t> - cost j.</a:t>
            </a:r>
          </a:p>
          <a:p>
            <a:pPr lvl="0"/>
            <a:r>
              <a:rPr lang="en-US" sz="2000" dirty="0"/>
              <a:t>c. a( t ) =   2 cost </a:t>
            </a:r>
            <a:r>
              <a:rPr lang="en-US" sz="2000" dirty="0" err="1"/>
              <a:t>i</a:t>
            </a:r>
            <a:r>
              <a:rPr lang="en-US" sz="2000" dirty="0"/>
              <a:t> + cost j.</a:t>
            </a:r>
          </a:p>
          <a:p>
            <a:pPr lvl="0"/>
            <a:r>
              <a:rPr lang="en-US" sz="2000" dirty="0"/>
              <a:t>d. a( t ) =   cost </a:t>
            </a:r>
            <a:r>
              <a:rPr lang="en-US" sz="2000" dirty="0" err="1"/>
              <a:t>i</a:t>
            </a:r>
            <a:r>
              <a:rPr lang="en-US" sz="2000" dirty="0"/>
              <a:t> + cost j.</a:t>
            </a:r>
          </a:p>
          <a:p>
            <a:pPr algn="just"/>
            <a:endParaRPr lang="es-CO" sz="1600" dirty="0"/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b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F31E2B0-8B2B-49C9-AC31-AFA0770D3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1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08B58F-C971-42F9-A999-355B8E6BB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48EE76-758B-4830-A76C-AC56F44DA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9C76875-F1A2-4771-8160-05F255BD7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884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05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EFB324F-F12D-4534-A442-E4492AF3C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2789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La ubicación en el espacio tridimensional es un proceso básico para el diseño y manejo de planos, la ubicación de los puntos cardinales e interpretación de muchos manuales para el manejo de máquinas y plantas de gran tamaño. </a:t>
            </a:r>
          </a:p>
          <a:p>
            <a:pPr algn="just"/>
            <a:r>
              <a:rPr lang="es-CO" sz="2000" dirty="0"/>
              <a:t>Suponga que Ud.  está  ubicado en el origen de un sistema de coordenadas tridimensional, y que se mueve tres unidades en el sentido positivo del eje x y luego desde este punto, cuatro unidades hacia arriba paralelamente en el sentido positivo del eje z. 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153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000" y="3511003"/>
            <a:ext cx="1800200" cy="113989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76175D-2C8F-48DD-AFBB-17002F446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Las coordenadas del punto donde quedó son:</a:t>
            </a:r>
          </a:p>
          <a:p>
            <a:pPr algn="just"/>
            <a:endParaRPr lang="es-CO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522007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076785"/>
            <a:ext cx="75909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/>
              <a:t>a. (3,4,0)</a:t>
            </a:r>
          </a:p>
          <a:p>
            <a:pPr lvl="0"/>
            <a:r>
              <a:rPr lang="pt-BR" sz="2000" dirty="0"/>
              <a:t>b. (3,0,4)</a:t>
            </a:r>
          </a:p>
          <a:p>
            <a:pPr lvl="0"/>
            <a:r>
              <a:rPr lang="pt-BR" sz="2000" dirty="0"/>
              <a:t>c. (4,0,3)</a:t>
            </a:r>
          </a:p>
          <a:p>
            <a:pPr lvl="0"/>
            <a:r>
              <a:rPr lang="pt-BR" sz="2000" dirty="0"/>
              <a:t>d. (0,4,3)</a:t>
            </a:r>
            <a:endParaRPr lang="es-CO" sz="2000" dirty="0"/>
          </a:p>
          <a:p>
            <a:pPr algn="just"/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b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8191D25-4C13-4524-ABD7-E9DA0EEDC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2.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866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Un ingeniero necesita construir un mapamundi, para ello requiere saber el centro y el radio de dicha esfera.</a:t>
            </a:r>
          </a:p>
          <a:p>
            <a:pPr algn="just"/>
            <a:r>
              <a:rPr lang="es-CO" sz="2000" dirty="0"/>
              <a:t>El ingeniero sabe que la ecuación de una esfera de radio r, y,  centro  (h, k, l) está dada por la ecuación                                             Y que el mapamundi tiene diámetro 10  y centro el  punto (0, 1, 0)  sobre el piso.</a:t>
            </a:r>
          </a:p>
          <a:p>
            <a:pPr algn="just"/>
            <a:endParaRPr lang="es-CO" sz="153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70F08C6-4266-4D6B-931A-683BEA6A3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99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659246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Entonces la ecuación de dicha esfera es: </a:t>
            </a:r>
          </a:p>
          <a:p>
            <a:pPr algn="just"/>
            <a:endParaRPr lang="es-CO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214231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c</a:t>
            </a:r>
            <a:endParaRPr lang="es-CO" b="1" dirty="0"/>
          </a:p>
        </p:txBody>
      </p:sp>
      <p:pic>
        <p:nvPicPr>
          <p:cNvPr id="8" name="4 Image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42"/>
          <a:stretch/>
        </p:blipFill>
        <p:spPr bwMode="auto">
          <a:xfrm>
            <a:off x="-242371" y="1848156"/>
            <a:ext cx="3024336" cy="196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4CE45AA-BA03-45F5-A558-9381E5788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8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3.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2174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Para un arquitecto es muy importante en sus diferentes diseños, ubicar la distancia entre dos puntos en el plano y en el espacio, como también algunos lugares geométricos.</a:t>
            </a:r>
          </a:p>
          <a:p>
            <a:pPr algn="just"/>
            <a:r>
              <a:rPr lang="es-CO" sz="2000" dirty="0"/>
              <a:t>Suponga que un arquitecto acude a Ud. para saber cuál es el conjunto de todos los puntos del espacio que están a igual distancia de los puntos,  marcados como  A (-1, 5, 3)  y B (6, 2, -2).</a:t>
            </a:r>
          </a:p>
          <a:p>
            <a:pPr algn="just"/>
            <a:endParaRPr lang="es-CO" sz="153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09D5E95-9C01-44DB-85D1-86A1B6F0A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52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Su respuesta sería: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83290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29382" y="2358312"/>
            <a:ext cx="75909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/>
              <a:t>a. 14x -6y-10z -9 =0.</a:t>
            </a:r>
          </a:p>
          <a:p>
            <a:pPr lvl="0"/>
            <a:r>
              <a:rPr lang="pt-BR" sz="2000" dirty="0"/>
              <a:t>b. 14x +6y +10z+- 9 = 0.</a:t>
            </a:r>
          </a:p>
          <a:p>
            <a:pPr lvl="0"/>
            <a:r>
              <a:rPr lang="pt-BR" sz="2000" dirty="0"/>
              <a:t>c. 14x -6y +10z – 9 = 0.</a:t>
            </a:r>
          </a:p>
          <a:p>
            <a:pPr lvl="0"/>
            <a:r>
              <a:rPr lang="pt-BR" sz="2000" dirty="0"/>
              <a:t>d. 14 x -6y -10 z + 9 = 0.</a:t>
            </a:r>
            <a:endParaRPr lang="es-CO" sz="2000" dirty="0"/>
          </a:p>
          <a:p>
            <a:pPr algn="just"/>
            <a:endParaRPr lang="es-CO" sz="2000" dirty="0"/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a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33A5E12-1D44-4123-89DE-F402251DA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6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802</Words>
  <Application>Microsoft Office PowerPoint</Application>
  <PresentationFormat>Presentación en pantalla (16:9)</PresentationFormat>
  <Paragraphs>63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MS PGothic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28</cp:revision>
  <dcterms:created xsi:type="dcterms:W3CDTF">2018-10-16T22:27:03Z</dcterms:created>
  <dcterms:modified xsi:type="dcterms:W3CDTF">2022-01-20T13:09:40Z</dcterms:modified>
</cp:coreProperties>
</file>