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Análisis de Procesos Físicos</a:t>
            </a:r>
            <a:endParaRPr lang="es-ES" sz="2400" dirty="0">
              <a:solidFill>
                <a:schemeClr val="bg1"/>
              </a:solidFill>
            </a:endParaRPr>
          </a:p>
        </p:txBody>
      </p:sp>
      <p:pic>
        <p:nvPicPr>
          <p:cNvPr id="7" name="Imagen 6">
            <a:extLst>
              <a:ext uri="{FF2B5EF4-FFF2-40B4-BE49-F238E27FC236}">
                <a16:creationId xmlns:a16="http://schemas.microsoft.com/office/drawing/2014/main" id="{861145C1-8C8B-4533-92CA-54C0E96CD9AD}"/>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1569660"/>
          </a:xfrm>
          <a:prstGeom prst="rect">
            <a:avLst/>
          </a:prstGeom>
          <a:noFill/>
        </p:spPr>
        <p:txBody>
          <a:bodyPr wrap="square" rtlCol="0">
            <a:spAutoFit/>
          </a:bodyPr>
          <a:lstStyle/>
          <a:p>
            <a:pPr algn="just"/>
            <a:r>
              <a:rPr lang="es-CO" sz="2400" dirty="0"/>
              <a:t>Una empresa que produce anzuelos para pesca requiere fabricar hilos trenzados en acero. Para ello están evaluando diferentes tipos de maquinaria que les permitan obtener el producto deseado. </a:t>
            </a:r>
          </a:p>
        </p:txBody>
      </p:sp>
      <p:pic>
        <p:nvPicPr>
          <p:cNvPr id="5" name="Imagen 4">
            <a:extLst>
              <a:ext uri="{FF2B5EF4-FFF2-40B4-BE49-F238E27FC236}">
                <a16:creationId xmlns:a16="http://schemas.microsoft.com/office/drawing/2014/main" id="{570C3970-27BE-4A14-B31F-DA03D9BCBE8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lvl="0"/>
            <a:r>
              <a:rPr lang="es-ES" sz="2000" dirty="0"/>
              <a:t>De acuerdo con la necesidad de la empresa de anzuelos, ¿qué proceso debe incluir para la producción de los hilos trenzados?</a:t>
            </a:r>
            <a:endParaRPr lang="es-CO" sz="2000" dirty="0"/>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323439"/>
          </a:xfrm>
          <a:prstGeom prst="rect">
            <a:avLst/>
          </a:prstGeom>
          <a:noFill/>
        </p:spPr>
        <p:txBody>
          <a:bodyPr wrap="square" rtlCol="0">
            <a:spAutoFit/>
          </a:bodyPr>
          <a:lstStyle/>
          <a:p>
            <a:pPr marL="342900" lvl="0" indent="-342900">
              <a:buFont typeface="+mj-lt"/>
              <a:buAutoNum type="alphaLcPeriod"/>
            </a:pPr>
            <a:r>
              <a:rPr lang="es-ES" sz="2000" dirty="0"/>
              <a:t>Extrusora.</a:t>
            </a:r>
            <a:endParaRPr lang="es-CO" sz="2000" dirty="0"/>
          </a:p>
          <a:p>
            <a:pPr marL="342900" lvl="0" indent="-342900">
              <a:buFont typeface="+mj-lt"/>
              <a:buAutoNum type="alphaLcPeriod"/>
            </a:pPr>
            <a:r>
              <a:rPr lang="es-ES" sz="2000" dirty="0"/>
              <a:t>Laminadora.</a:t>
            </a:r>
            <a:endParaRPr lang="es-CO" sz="2000" dirty="0"/>
          </a:p>
          <a:p>
            <a:pPr marL="342900" lvl="0" indent="-342900">
              <a:buFont typeface="+mj-lt"/>
              <a:buAutoNum type="alphaLcPeriod"/>
            </a:pPr>
            <a:r>
              <a:rPr lang="es-ES" sz="2000" dirty="0"/>
              <a:t>Trefiladora.</a:t>
            </a:r>
            <a:endParaRPr lang="es-CO" sz="2000" dirty="0"/>
          </a:p>
          <a:p>
            <a:pPr marL="342900" indent="-342900">
              <a:buFont typeface="+mj-lt"/>
              <a:buAutoNum type="alphaLcPeriod"/>
            </a:pPr>
            <a:r>
              <a:rPr lang="es-CO" sz="2000" dirty="0"/>
              <a:t>Troqueladora.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38EAF17D-8778-4967-AC68-85D34A2FBF5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Una empresa que produce anzuelos para pesca requiere fabricar hilos trenzados en acero. Para ello están evaluando diferentes tipos de maquinaria que les permitan obtener el producto deseado. </a:t>
            </a:r>
          </a:p>
        </p:txBody>
      </p:sp>
      <p:pic>
        <p:nvPicPr>
          <p:cNvPr id="5" name="Imagen 4"/>
          <p:cNvPicPr/>
          <p:nvPr/>
        </p:nvPicPr>
        <p:blipFill>
          <a:blip r:embed="rId2" cstate="print"/>
          <a:stretch>
            <a:fillRect/>
          </a:stretch>
        </p:blipFill>
        <p:spPr>
          <a:xfrm>
            <a:off x="1914144" y="2048256"/>
            <a:ext cx="3574152" cy="2847806"/>
          </a:xfrm>
          <a:prstGeom prst="rect">
            <a:avLst/>
          </a:prstGeom>
        </p:spPr>
      </p:pic>
      <p:pic>
        <p:nvPicPr>
          <p:cNvPr id="6" name="Imagen 5">
            <a:extLst>
              <a:ext uri="{FF2B5EF4-FFF2-40B4-BE49-F238E27FC236}">
                <a16:creationId xmlns:a16="http://schemas.microsoft.com/office/drawing/2014/main" id="{47E7EA6E-BCC2-4A5B-8313-5C8BB2C99899}"/>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491489"/>
            <a:ext cx="7590988" cy="707886"/>
          </a:xfrm>
          <a:prstGeom prst="rect">
            <a:avLst/>
          </a:prstGeom>
          <a:noFill/>
        </p:spPr>
        <p:txBody>
          <a:bodyPr wrap="square" rtlCol="0">
            <a:spAutoFit/>
          </a:bodyPr>
          <a:lstStyle/>
          <a:p>
            <a:pPr lvl="0"/>
            <a:r>
              <a:rPr lang="es-ES" sz="2000" dirty="0"/>
              <a:t>De acuerdo con la necesidad de la empresa determine cuál es la fuerza de la máquina </a:t>
            </a:r>
            <a:r>
              <a:rPr lang="es-ES" sz="2000" dirty="0" err="1"/>
              <a:t>troqueladora</a:t>
            </a:r>
            <a:r>
              <a:rPr lang="es-ES" sz="2000" dirty="0"/>
              <a:t> requerida:</a:t>
            </a:r>
            <a:endParaRPr lang="es-CO" sz="2000" dirty="0"/>
          </a:p>
        </p:txBody>
      </p:sp>
      <p:sp>
        <p:nvSpPr>
          <p:cNvPr id="4" name="CuadroTexto 3"/>
          <p:cNvSpPr txBox="1"/>
          <p:nvPr/>
        </p:nvSpPr>
        <p:spPr>
          <a:xfrm>
            <a:off x="238562" y="178294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23906" y="2305108"/>
            <a:ext cx="7590988" cy="1200329"/>
          </a:xfrm>
          <a:prstGeom prst="rect">
            <a:avLst/>
          </a:prstGeom>
          <a:noFill/>
        </p:spPr>
        <p:txBody>
          <a:bodyPr wrap="square" rtlCol="0">
            <a:spAutoFit/>
          </a:bodyPr>
          <a:lstStyle/>
          <a:p>
            <a:pPr marL="342900" lvl="0" indent="-342900">
              <a:buFont typeface="+mj-lt"/>
              <a:buAutoNum type="alphaLcPeriod"/>
            </a:pPr>
            <a:r>
              <a:rPr lang="es-ES" dirty="0"/>
              <a:t>20 toneladas.</a:t>
            </a:r>
            <a:endParaRPr lang="es-CO" dirty="0"/>
          </a:p>
          <a:p>
            <a:pPr marL="342900" lvl="0" indent="-342900">
              <a:buFont typeface="+mj-lt"/>
              <a:buAutoNum type="alphaLcPeriod"/>
            </a:pPr>
            <a:r>
              <a:rPr lang="es-ES" dirty="0"/>
              <a:t>40 toneladas.</a:t>
            </a:r>
            <a:endParaRPr lang="es-CO" dirty="0"/>
          </a:p>
          <a:p>
            <a:pPr marL="342900" lvl="0" indent="-342900">
              <a:buFont typeface="+mj-lt"/>
              <a:buAutoNum type="alphaLcPeriod"/>
            </a:pPr>
            <a:r>
              <a:rPr lang="es-ES" dirty="0"/>
              <a:t>50 toneladas.</a:t>
            </a:r>
            <a:endParaRPr lang="es-CO" dirty="0"/>
          </a:p>
          <a:p>
            <a:pPr marL="342900" indent="-342900">
              <a:buFont typeface="+mj-lt"/>
              <a:buAutoNum type="alphaLcPeriod"/>
            </a:pPr>
            <a:r>
              <a:rPr lang="es-CO" dirty="0"/>
              <a:t>100 toneladas.</a:t>
            </a:r>
            <a:endParaRPr lang="es-CO" sz="16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b</a:t>
            </a:r>
            <a:endParaRPr lang="es-CO" b="1" dirty="0"/>
          </a:p>
        </p:txBody>
      </p:sp>
      <p:pic>
        <p:nvPicPr>
          <p:cNvPr id="8" name="Imagen 7">
            <a:extLst>
              <a:ext uri="{FF2B5EF4-FFF2-40B4-BE49-F238E27FC236}">
                <a16:creationId xmlns:a16="http://schemas.microsoft.com/office/drawing/2014/main" id="{6558AEB3-1E2A-4803-9D25-CC0CD6520EF7}"/>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3919D7-5B0D-49D0-89EB-27A0503C2D51}"/>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54A11730-72A4-4249-A1FF-D2D1C2CF37DD}"/>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1328D65E-E9F4-43A9-BBEC-E824F2D1977D}"/>
              </a:ext>
            </a:extLst>
          </p:cNvPr>
          <p:cNvPicPr>
            <a:picLocks noChangeAspect="1"/>
          </p:cNvPicPr>
          <p:nvPr/>
        </p:nvPicPr>
        <p:blipFill>
          <a:blip r:embed="rId2"/>
          <a:stretch>
            <a:fillRect/>
          </a:stretch>
        </p:blipFill>
        <p:spPr>
          <a:xfrm>
            <a:off x="0" y="0"/>
            <a:ext cx="9168848" cy="5143500"/>
          </a:xfrm>
          <a:prstGeom prst="rect">
            <a:avLst/>
          </a:prstGeom>
        </p:spPr>
      </p:pic>
    </p:spTree>
    <p:extLst>
      <p:ext uri="{BB962C8B-B14F-4D97-AF65-F5344CB8AC3E}">
        <p14:creationId xmlns:p14="http://schemas.microsoft.com/office/powerpoint/2010/main" val="2642862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4C9D601B-038D-4E57-A0D4-EC1550C4C68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4401205"/>
          </a:xfrm>
          <a:prstGeom prst="rect">
            <a:avLst/>
          </a:prstGeom>
          <a:noFill/>
        </p:spPr>
        <p:txBody>
          <a:bodyPr wrap="square" rtlCol="0">
            <a:spAutoFit/>
          </a:bodyPr>
          <a:lstStyle/>
          <a:p>
            <a:r>
              <a:rPr lang="es-CO" sz="2000" dirty="0"/>
              <a:t>Una empresa alimenticia requiere fabricar sus equipos para la producción de alimentos a base de harina de trigo y ácido cítrico. Ha solicitado la asesoría de un ingeniero de producción y éste le ha recomendado que utilice acero al carbono con un recubrimiento en cromo para todos los equipos, especialmente para las partes que van en contacto con los alimentos.</a:t>
            </a:r>
          </a:p>
          <a:p>
            <a:r>
              <a:rPr lang="es-CO" sz="2000" dirty="0"/>
              <a:t> </a:t>
            </a:r>
          </a:p>
          <a:p>
            <a:r>
              <a:rPr lang="es-CO" sz="2000" dirty="0"/>
              <a:t>Adicionalmente le ha recomendado utilizar una soldadura de electrodo (AWS E-308) para la unión de las láminas y componentes de los equipos.</a:t>
            </a:r>
          </a:p>
          <a:p>
            <a:r>
              <a:rPr lang="es-CO" sz="2000" dirty="0"/>
              <a:t>Una vez los equipos comenzaron a utilizarse se encontró que presentaban alta corrosión y que se corría el riesgo de contaminar los alimentos. La empresa entonces lo ha llamado a usted como consultor para solucionar el problema que se presenta.</a:t>
            </a:r>
            <a:endParaRPr lang="es-CO" sz="2400" dirty="0"/>
          </a:p>
        </p:txBody>
      </p:sp>
      <p:pic>
        <p:nvPicPr>
          <p:cNvPr id="5" name="Imagen 4">
            <a:extLst>
              <a:ext uri="{FF2B5EF4-FFF2-40B4-BE49-F238E27FC236}">
                <a16:creationId xmlns:a16="http://schemas.microsoft.com/office/drawing/2014/main" id="{39CDF5FF-54EE-454F-87D3-12752E10C12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7865" y="567120"/>
            <a:ext cx="7590988" cy="1015663"/>
          </a:xfrm>
          <a:prstGeom prst="rect">
            <a:avLst/>
          </a:prstGeom>
          <a:noFill/>
        </p:spPr>
        <p:txBody>
          <a:bodyPr wrap="square" rtlCol="0">
            <a:spAutoFit/>
          </a:bodyPr>
          <a:lstStyle/>
          <a:p>
            <a:pPr lvl="0"/>
            <a:r>
              <a:rPr lang="es-ES" sz="2000" dirty="0"/>
              <a:t>De acuerdo con la necesidad de la empresa alimenticia, ¿qué material recomendaría utilizar para la fabricación de los equipos para la producción de sus productos alimenticios?</a:t>
            </a:r>
            <a:endParaRPr lang="es-CO" sz="2000" dirty="0"/>
          </a:p>
        </p:txBody>
      </p:sp>
      <p:sp>
        <p:nvSpPr>
          <p:cNvPr id="4" name="CuadroTexto 3"/>
          <p:cNvSpPr txBox="1"/>
          <p:nvPr/>
        </p:nvSpPr>
        <p:spPr>
          <a:xfrm>
            <a:off x="238562" y="198367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455953"/>
            <a:ext cx="7590988" cy="1200329"/>
          </a:xfrm>
          <a:prstGeom prst="rect">
            <a:avLst/>
          </a:prstGeom>
          <a:noFill/>
        </p:spPr>
        <p:txBody>
          <a:bodyPr wrap="square" rtlCol="0">
            <a:spAutoFit/>
          </a:bodyPr>
          <a:lstStyle/>
          <a:p>
            <a:pPr marL="342900" lvl="0" indent="-342900">
              <a:buFont typeface="+mj-lt"/>
              <a:buAutoNum type="alphaLcPeriod"/>
            </a:pPr>
            <a:r>
              <a:rPr lang="es-ES" dirty="0"/>
              <a:t>Aluminio EN-AW 7022.</a:t>
            </a:r>
            <a:endParaRPr lang="es-CO" dirty="0"/>
          </a:p>
          <a:p>
            <a:pPr marL="342900" lvl="0" indent="-342900">
              <a:buFont typeface="+mj-lt"/>
              <a:buAutoNum type="alphaLcPeriod"/>
            </a:pPr>
            <a:r>
              <a:rPr lang="es-ES" dirty="0"/>
              <a:t>Acero Inoxidable AISI 316.</a:t>
            </a:r>
            <a:endParaRPr lang="es-CO" dirty="0"/>
          </a:p>
          <a:p>
            <a:pPr marL="342900" lvl="0" indent="-342900">
              <a:buFont typeface="+mj-lt"/>
              <a:buAutoNum type="alphaLcPeriod"/>
            </a:pPr>
            <a:r>
              <a:rPr lang="es-ES" dirty="0"/>
              <a:t>Acero Inoxidable AISI 406.</a:t>
            </a:r>
            <a:endParaRPr lang="es-CO" dirty="0"/>
          </a:p>
          <a:p>
            <a:pPr marL="342900" indent="-342900">
              <a:buFont typeface="+mj-lt"/>
              <a:buAutoNum type="alphaLcPeriod"/>
            </a:pPr>
            <a:r>
              <a:rPr lang="es-CO" dirty="0"/>
              <a:t>Acero con recubrimiento de aluminio ASTM A491.</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EB2D19AD-F234-4A42-B3CB-C3A3CBA3E1E9}"/>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4093428"/>
          </a:xfrm>
          <a:prstGeom prst="rect">
            <a:avLst/>
          </a:prstGeom>
          <a:noFill/>
        </p:spPr>
        <p:txBody>
          <a:bodyPr wrap="square" rtlCol="0">
            <a:spAutoFit/>
          </a:bodyPr>
          <a:lstStyle/>
          <a:p>
            <a:r>
              <a:rPr lang="es-CO" sz="2000" dirty="0"/>
              <a:t>Una empresa alimenticia requiere fabricar sus equipos para la producción de alimentos a base de harina de trigo y ácido cítrico. Ha solicitado la asesoría de un ingeniero de producción y éste le ha recomendado que utilice acero al carbono con un recubrimiento en cromo para todos los equipos, especialmente para las partes que van en contacto con los alimentos. Adicionalmente le ha recomendado utilizar una soldadura de electrodo (AWS E-308) para la unión de las láminas y componentes de los equipos.</a:t>
            </a:r>
          </a:p>
          <a:p>
            <a:r>
              <a:rPr lang="es-CO" sz="2000" dirty="0"/>
              <a:t> </a:t>
            </a:r>
          </a:p>
          <a:p>
            <a:r>
              <a:rPr lang="es-CO" sz="2000" dirty="0"/>
              <a:t>Una vez los equipos comenzaron a utilizarse se encontró que presentaban alta corrosión y que se corría el riesgo de contaminar los alimentos. La empresa entonces lo ha llamado a usted como consultor para solucionar el problema que se presenta.</a:t>
            </a:r>
            <a:endParaRPr lang="es-CO" sz="2400" dirty="0"/>
          </a:p>
        </p:txBody>
      </p:sp>
      <p:pic>
        <p:nvPicPr>
          <p:cNvPr id="5" name="Imagen 4">
            <a:extLst>
              <a:ext uri="{FF2B5EF4-FFF2-40B4-BE49-F238E27FC236}">
                <a16:creationId xmlns:a16="http://schemas.microsoft.com/office/drawing/2014/main" id="{764CC238-FE6C-4ACD-BBC8-E796F1F1E81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48954"/>
            <a:ext cx="7590988" cy="707886"/>
          </a:xfrm>
          <a:prstGeom prst="rect">
            <a:avLst/>
          </a:prstGeom>
          <a:noFill/>
        </p:spPr>
        <p:txBody>
          <a:bodyPr wrap="square" rtlCol="0">
            <a:spAutoFit/>
          </a:bodyPr>
          <a:lstStyle/>
          <a:p>
            <a:r>
              <a:rPr lang="es-CO" sz="2000" dirty="0"/>
              <a:t>¿Por qué razón no debió utilizarse la soldadura AWS E-308 para soldar las partes en acero al carbono con recubrimiento de cromo?</a:t>
            </a:r>
          </a:p>
        </p:txBody>
      </p:sp>
      <p:sp>
        <p:nvSpPr>
          <p:cNvPr id="4" name="CuadroTexto 3"/>
          <p:cNvSpPr txBox="1"/>
          <p:nvPr/>
        </p:nvSpPr>
        <p:spPr>
          <a:xfrm>
            <a:off x="238562" y="175348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69173"/>
            <a:ext cx="7590988" cy="1200329"/>
          </a:xfrm>
          <a:prstGeom prst="rect">
            <a:avLst/>
          </a:prstGeom>
          <a:noFill/>
        </p:spPr>
        <p:txBody>
          <a:bodyPr wrap="square" rtlCol="0">
            <a:spAutoFit/>
          </a:bodyPr>
          <a:lstStyle/>
          <a:p>
            <a:pPr marL="342900" lvl="0" indent="-342900">
              <a:buFont typeface="+mj-lt"/>
              <a:buAutoNum type="alphaLcPeriod"/>
            </a:pPr>
            <a:r>
              <a:rPr lang="es-ES" dirty="0"/>
              <a:t>Porque esta soldadura es para aceros inoxidables.</a:t>
            </a:r>
            <a:endParaRPr lang="es-CO" dirty="0"/>
          </a:p>
          <a:p>
            <a:pPr marL="342900" lvl="0" indent="-342900">
              <a:buFont typeface="+mj-lt"/>
              <a:buAutoNum type="alphaLcPeriod"/>
            </a:pPr>
            <a:r>
              <a:rPr lang="es-ES" dirty="0"/>
              <a:t>Porque se debería utilizar soldadura MIG.</a:t>
            </a:r>
            <a:endParaRPr lang="es-CO" dirty="0"/>
          </a:p>
          <a:p>
            <a:pPr marL="342900" lvl="0" indent="-342900">
              <a:buFont typeface="+mj-lt"/>
              <a:buAutoNum type="alphaLcPeriod"/>
            </a:pPr>
            <a:r>
              <a:rPr lang="es-ES" dirty="0"/>
              <a:t>Porque esta soldadura se utiliza en aluminios.</a:t>
            </a:r>
            <a:endParaRPr lang="es-CO" dirty="0"/>
          </a:p>
          <a:p>
            <a:pPr marL="342900" indent="-342900">
              <a:buFont typeface="+mj-lt"/>
              <a:buAutoNum type="alphaLcPeriod"/>
            </a:pPr>
            <a:r>
              <a:rPr lang="es-CO" dirty="0"/>
              <a:t>Porque en la industria de alimentos no se utilizan uniones soldadas.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6D1E61BD-A020-40B7-BBC1-893E591B79D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2308324"/>
          </a:xfrm>
          <a:prstGeom prst="rect">
            <a:avLst/>
          </a:prstGeom>
          <a:noFill/>
        </p:spPr>
        <p:txBody>
          <a:bodyPr wrap="square" rtlCol="0">
            <a:spAutoFit/>
          </a:bodyPr>
          <a:lstStyle/>
          <a:p>
            <a:pPr algn="just"/>
            <a:r>
              <a:rPr lang="es-CO" sz="2400" dirty="0"/>
              <a:t>Una empresa que produce anzuelos para pesca requiere fabricar hilos trenzados en acero. Para ello están evaluando diferentes tipos de maquinaria que les permitan obtener el producto deseado. Adicionalmente, la empresa quiere evaluar el proceso de recubrimiento que les garantice el mejor producto.</a:t>
            </a:r>
          </a:p>
        </p:txBody>
      </p:sp>
      <p:pic>
        <p:nvPicPr>
          <p:cNvPr id="5" name="Imagen 4">
            <a:extLst>
              <a:ext uri="{FF2B5EF4-FFF2-40B4-BE49-F238E27FC236}">
                <a16:creationId xmlns:a16="http://schemas.microsoft.com/office/drawing/2014/main" id="{5D2733C3-AE03-4A93-A030-7DCCC8C928F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lvl="0"/>
            <a:r>
              <a:rPr lang="es-ES" sz="2000" dirty="0"/>
              <a:t>De acuerdo con la necesidad de la empresa de anzuelos, ¿qué recubrimiento recomendaría para el acero?</a:t>
            </a:r>
            <a:endParaRPr lang="es-CO" sz="2000" dirty="0"/>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23906" y="2358312"/>
            <a:ext cx="7590988" cy="1631216"/>
          </a:xfrm>
          <a:prstGeom prst="rect">
            <a:avLst/>
          </a:prstGeom>
          <a:noFill/>
        </p:spPr>
        <p:txBody>
          <a:bodyPr wrap="square" rtlCol="0">
            <a:spAutoFit/>
          </a:bodyPr>
          <a:lstStyle/>
          <a:p>
            <a:pPr marL="342900" lvl="0" indent="-342900">
              <a:buFont typeface="+mj-lt"/>
              <a:buAutoNum type="alphaLcPeriod"/>
            </a:pPr>
            <a:r>
              <a:rPr lang="es-ES" sz="2000" dirty="0"/>
              <a:t>Anodizado.</a:t>
            </a:r>
            <a:endParaRPr lang="es-CO" sz="2000" dirty="0"/>
          </a:p>
          <a:p>
            <a:pPr marL="342900" lvl="0" indent="-342900">
              <a:buFont typeface="+mj-lt"/>
              <a:buAutoNum type="alphaLcPeriod"/>
            </a:pPr>
            <a:r>
              <a:rPr lang="es-ES" sz="2000" dirty="0"/>
              <a:t>Cincado.</a:t>
            </a:r>
            <a:endParaRPr lang="es-CO" sz="2000" dirty="0"/>
          </a:p>
          <a:p>
            <a:pPr marL="342900" lvl="0" indent="-342900">
              <a:buFont typeface="+mj-lt"/>
              <a:buAutoNum type="alphaLcPeriod"/>
            </a:pPr>
            <a:r>
              <a:rPr lang="es-ES" sz="2000" dirty="0"/>
              <a:t>Galvanizado en Caliente.</a:t>
            </a:r>
            <a:endParaRPr lang="es-CO" sz="2000" dirty="0"/>
          </a:p>
          <a:p>
            <a:pPr marL="342900" indent="-342900">
              <a:buFont typeface="+mj-lt"/>
              <a:buAutoNum type="alphaLcPeriod"/>
            </a:pPr>
            <a:r>
              <a:rPr lang="es-CO" sz="2000" dirty="0"/>
              <a:t>Niquelado.</a:t>
            </a:r>
          </a:p>
          <a:p>
            <a:pPr algn="just"/>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1E915672-EBBD-49B5-9A02-7E9E94DFB6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724</Words>
  <Application>Microsoft Office PowerPoint</Application>
  <PresentationFormat>Presentación en pantalla (16:9)</PresentationFormat>
  <Paragraphs>66</Paragraphs>
  <Slides>14</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28</cp:revision>
  <dcterms:created xsi:type="dcterms:W3CDTF">2018-10-16T22:27:03Z</dcterms:created>
  <dcterms:modified xsi:type="dcterms:W3CDTF">2022-01-11T21:53:41Z</dcterms:modified>
</cp:coreProperties>
</file>