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Análisis de Procesos Químicos</a:t>
            </a:r>
            <a:endParaRPr lang="es-ES" sz="2400" dirty="0">
              <a:solidFill>
                <a:schemeClr val="bg1"/>
              </a:solidFill>
            </a:endParaRPr>
          </a:p>
        </p:txBody>
      </p:sp>
      <p:pic>
        <p:nvPicPr>
          <p:cNvPr id="7" name="Imagen 6">
            <a:extLst>
              <a:ext uri="{FF2B5EF4-FFF2-40B4-BE49-F238E27FC236}">
                <a16:creationId xmlns:a16="http://schemas.microsoft.com/office/drawing/2014/main" id="{D691CAA2-A806-455F-9369-3593DD04F44B}"/>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1602254"/>
            <a:ext cx="7590988" cy="1938992"/>
          </a:xfrm>
          <a:prstGeom prst="rect">
            <a:avLst/>
          </a:prstGeom>
          <a:noFill/>
        </p:spPr>
        <p:txBody>
          <a:bodyPr wrap="square" rtlCol="0">
            <a:spAutoFit/>
          </a:bodyPr>
          <a:lstStyle/>
          <a:p>
            <a:pPr algn="just"/>
            <a:r>
              <a:rPr lang="es-CO" sz="2400" dirty="0"/>
              <a:t>En la industria alimenticia un proceso esencial es la filtración ya que con ella se logra retirar una gran cantidad de impurezas tanto de los productos como de las materias primas, esta filtración debe cumplir con unos parámetros básicos en su diseño y control de seguridad industrial.</a:t>
            </a:r>
          </a:p>
        </p:txBody>
      </p:sp>
      <p:pic>
        <p:nvPicPr>
          <p:cNvPr id="5" name="Imagen 4">
            <a:extLst>
              <a:ext uri="{FF2B5EF4-FFF2-40B4-BE49-F238E27FC236}">
                <a16:creationId xmlns:a16="http://schemas.microsoft.com/office/drawing/2014/main" id="{063730A5-D668-4CCD-AA3F-622682D448F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30747"/>
            <a:ext cx="7590988" cy="1631216"/>
          </a:xfrm>
          <a:prstGeom prst="rect">
            <a:avLst/>
          </a:prstGeom>
          <a:noFill/>
        </p:spPr>
        <p:txBody>
          <a:bodyPr wrap="square" rtlCol="0">
            <a:spAutoFit/>
          </a:bodyPr>
          <a:lstStyle/>
          <a:p>
            <a:pPr algn="just"/>
            <a:r>
              <a:rPr lang="es-CO" sz="2000" dirty="0"/>
              <a:t>Como ingeniero de producción de la planta de alimentos usted debe conocer qué tipo de  fenómeno de transporte se presenta  en el proceso de filtración ya que del tipo de transferencia se puede determinar si se requiere protección de temperatura, instalación de tuberías, motores o ambos.</a:t>
            </a:r>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19593"/>
            <a:ext cx="7590988" cy="1323439"/>
          </a:xfrm>
          <a:prstGeom prst="rect">
            <a:avLst/>
          </a:prstGeom>
          <a:noFill/>
        </p:spPr>
        <p:txBody>
          <a:bodyPr wrap="square" rtlCol="0">
            <a:spAutoFit/>
          </a:bodyPr>
          <a:lstStyle/>
          <a:p>
            <a:pPr lvl="0"/>
            <a:r>
              <a:rPr lang="es-CO" sz="2000" dirty="0"/>
              <a:t>a. Transferencia de masa.</a:t>
            </a:r>
          </a:p>
          <a:p>
            <a:pPr lvl="0"/>
            <a:r>
              <a:rPr lang="es-CO" sz="2000" dirty="0"/>
              <a:t>b. Transferencia de Calor.</a:t>
            </a:r>
          </a:p>
          <a:p>
            <a:pPr lvl="0"/>
            <a:r>
              <a:rPr lang="es-CO" sz="2000" dirty="0"/>
              <a:t>c. Transferencia de </a:t>
            </a:r>
            <a:r>
              <a:rPr lang="es-CO" sz="2000" dirty="0" err="1"/>
              <a:t>momentum</a:t>
            </a:r>
            <a:r>
              <a:rPr lang="es-CO" sz="2000" dirty="0"/>
              <a:t>.</a:t>
            </a:r>
          </a:p>
          <a:p>
            <a:pPr lvl="0"/>
            <a:r>
              <a:rPr lang="es-CO" sz="2000" dirty="0"/>
              <a:t>d. Transferencia Química.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F8748B96-73D3-4A1B-8CA6-B216ED766FF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000" dirty="0"/>
              <a:t>MINEROS S.A. dedicada a la extracción de cobre en Colombia se encuentra fuertemente preocupada por la emisión de gases contaminantes causantes de la lluvia acida en el planeta, pero su problema es que una forma de extraer el cobre es con el uso de ácido sulfúrico, por lo cual necesita conocer su consumo de ácido, ya que con ello puede controlar la generación del gas.</a:t>
            </a:r>
          </a:p>
        </p:txBody>
      </p:sp>
      <p:pic>
        <p:nvPicPr>
          <p:cNvPr id="5" name="Imagen 4">
            <a:extLst>
              <a:ext uri="{FF2B5EF4-FFF2-40B4-BE49-F238E27FC236}">
                <a16:creationId xmlns:a16="http://schemas.microsoft.com/office/drawing/2014/main" id="{772041CF-2EF7-4C7E-98F1-0F0FE1191C1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2246769"/>
          </a:xfrm>
          <a:prstGeom prst="rect">
            <a:avLst/>
          </a:prstGeom>
          <a:noFill/>
        </p:spPr>
        <p:txBody>
          <a:bodyPr wrap="square" rtlCol="0">
            <a:spAutoFit/>
          </a:bodyPr>
          <a:lstStyle/>
          <a:p>
            <a:pPr algn="just"/>
            <a:r>
              <a:rPr lang="es-CO" sz="2000" dirty="0"/>
              <a:t>El Dióxido de Azufré puede formarse por la reacción.</a:t>
            </a:r>
          </a:p>
          <a:p>
            <a:pPr algn="just"/>
            <a:endParaRPr lang="es-CO" sz="2000" dirty="0"/>
          </a:p>
          <a:p>
            <a:pPr algn="just"/>
            <a:r>
              <a:rPr lang="es-CO" sz="2000" dirty="0"/>
              <a:t>Como jefe de producción usted de determinar cuánto Acido del 94% deben emplearse para producir 32 lb De SO2, conociendo que se debe cumplir con la reacción  Cu + 2 H2SO4   -------à  CuSO4 + 2 H2O + SO2. Con estos datos adicionales Peso Atómico Cobre: 63,5 ; Peso Atómico Azufre: 32, Peso Atómico Hidrogeno: 1; Peso Atómico Oxigeno: 16.</a:t>
            </a:r>
          </a:p>
        </p:txBody>
      </p:sp>
      <p:sp>
        <p:nvSpPr>
          <p:cNvPr id="4" name="CuadroTexto 3"/>
          <p:cNvSpPr txBox="1"/>
          <p:nvPr/>
        </p:nvSpPr>
        <p:spPr>
          <a:xfrm>
            <a:off x="238562" y="2979619"/>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3580932"/>
            <a:ext cx="7590988" cy="1323439"/>
          </a:xfrm>
          <a:prstGeom prst="rect">
            <a:avLst/>
          </a:prstGeom>
          <a:noFill/>
        </p:spPr>
        <p:txBody>
          <a:bodyPr wrap="square" rtlCol="0">
            <a:spAutoFit/>
          </a:bodyPr>
          <a:lstStyle/>
          <a:p>
            <a:pPr lvl="0"/>
            <a:r>
              <a:rPr lang="de-DE" sz="2000" dirty="0"/>
              <a:t>a.   31,8 lb.</a:t>
            </a:r>
          </a:p>
          <a:p>
            <a:pPr lvl="0"/>
            <a:r>
              <a:rPr lang="de-DE" sz="2000" dirty="0"/>
              <a:t>b.   104,3 lb.</a:t>
            </a:r>
          </a:p>
          <a:p>
            <a:pPr lvl="0"/>
            <a:r>
              <a:rPr lang="de-DE" sz="2000" dirty="0"/>
              <a:t>c.   98 lb.</a:t>
            </a:r>
          </a:p>
          <a:p>
            <a:pPr lvl="0"/>
            <a:r>
              <a:rPr lang="de-DE" sz="2000" dirty="0"/>
              <a:t>d.   25 lb.</a:t>
            </a:r>
            <a:endParaRPr lang="es-CO"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b.</a:t>
            </a:r>
            <a:endParaRPr lang="es-CO" b="1" dirty="0"/>
          </a:p>
        </p:txBody>
      </p:sp>
      <p:pic>
        <p:nvPicPr>
          <p:cNvPr id="8" name="Imagen 7">
            <a:extLst>
              <a:ext uri="{FF2B5EF4-FFF2-40B4-BE49-F238E27FC236}">
                <a16:creationId xmlns:a16="http://schemas.microsoft.com/office/drawing/2014/main" id="{E2C4AF33-DE1A-435F-9953-D1DE17C79AF5}"/>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A0CDDE-C1F1-477C-9702-FE4758DF6B76}"/>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CD0B48F7-5CCD-45A4-867E-F7C6FB810AB0}"/>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C5EDE3E0-819A-4E03-9B70-7838873EC6D4}"/>
              </a:ext>
            </a:extLst>
          </p:cNvPr>
          <p:cNvPicPr>
            <a:picLocks noChangeAspect="1"/>
          </p:cNvPicPr>
          <p:nvPr/>
        </p:nvPicPr>
        <p:blipFill>
          <a:blip r:embed="rId2"/>
          <a:stretch>
            <a:fillRect/>
          </a:stretch>
        </p:blipFill>
        <p:spPr>
          <a:xfrm>
            <a:off x="0" y="-7281"/>
            <a:ext cx="9181827" cy="5150781"/>
          </a:xfrm>
          <a:prstGeom prst="rect">
            <a:avLst/>
          </a:prstGeom>
        </p:spPr>
      </p:pic>
    </p:spTree>
    <p:extLst>
      <p:ext uri="{BB962C8B-B14F-4D97-AF65-F5344CB8AC3E}">
        <p14:creationId xmlns:p14="http://schemas.microsoft.com/office/powerpoint/2010/main" val="3021013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8849B2B0-1CB7-4B01-A907-9C7588329D3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1433389"/>
            <a:ext cx="7590988" cy="1938992"/>
          </a:xfrm>
          <a:prstGeom prst="rect">
            <a:avLst/>
          </a:prstGeom>
          <a:noFill/>
        </p:spPr>
        <p:txBody>
          <a:bodyPr wrap="square" rtlCol="0">
            <a:spAutoFit/>
          </a:bodyPr>
          <a:lstStyle/>
          <a:p>
            <a:pPr algn="just"/>
            <a:r>
              <a:rPr lang="es-CO" sz="2400" dirty="0"/>
              <a:t>La industria GASEOSOS S.A., recolecta y separa los gases de la atmosfera para comercializarlos en la industria metalmecánica y hospitalaria, por el tipo de clientes, es parte de su labor conocer las composiciones y fracciones presentes en cada uno de los gases. </a:t>
            </a:r>
          </a:p>
        </p:txBody>
      </p:sp>
      <p:pic>
        <p:nvPicPr>
          <p:cNvPr id="5" name="Imagen 4">
            <a:extLst>
              <a:ext uri="{FF2B5EF4-FFF2-40B4-BE49-F238E27FC236}">
                <a16:creationId xmlns:a16="http://schemas.microsoft.com/office/drawing/2014/main" id="{4137ABE0-7470-4A70-9140-9A58B9DEAC5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Como ingeniero de producción usted debe determinar cuál de las siguientes afirmaciones es cierta: </a:t>
            </a:r>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2554545"/>
          </a:xfrm>
          <a:prstGeom prst="rect">
            <a:avLst/>
          </a:prstGeom>
          <a:noFill/>
        </p:spPr>
        <p:txBody>
          <a:bodyPr wrap="square" rtlCol="0">
            <a:spAutoFit/>
          </a:bodyPr>
          <a:lstStyle/>
          <a:p>
            <a:pPr lvl="0"/>
            <a:r>
              <a:rPr lang="es-CO" sz="1600" dirty="0"/>
              <a:t>a. Una mezcla gaseosa contiene los siguientes productos  20 gr de CH4, 15 gr de C2H6 y  30 gr de C3H8, La fracción mol de C2H6 en la mezcla 0,21.    C=12 gr/mol, H= 1 gr/mol.</a:t>
            </a:r>
          </a:p>
          <a:p>
            <a:pPr lvl="0"/>
            <a:r>
              <a:rPr lang="es-CO" sz="1600" dirty="0"/>
              <a:t>b. Una mezcla gaseosa contiene los siguientes productos  20 gr de CH4, 15 gr de C2H6 y  30 gr de C3H8, La fracción másica de C2H6 en la mezcla 0,21.    C=12 gr/mol, H= 1 gr/mol.</a:t>
            </a:r>
          </a:p>
          <a:p>
            <a:pPr lvl="0"/>
            <a:r>
              <a:rPr lang="es-CO" sz="1600" dirty="0"/>
              <a:t>c. Una mezcla gaseosa contiene los siguientes productos  20 gr de CH4, 15 gr de C2H6 y  30 gr de C3H8, La fracción volumétrica de C2H6 en la mezcla 0,21.    C=12 gr/mol, H= 1 gr/mol.</a:t>
            </a:r>
          </a:p>
          <a:p>
            <a:pPr lvl="0"/>
            <a:r>
              <a:rPr lang="es-CO" sz="1600" dirty="0"/>
              <a:t>d. Una mezcla gaseosa contiene los siguientes productos  20 gr de CH4, 15 gr de C2H6 y  30 gr de C3H8, La fracción partes por millón (ppm) de C2H6 en la mezcla 0,21.    C=12 gr/mol, H= 1 gr/mol.</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 </a:t>
            </a:r>
            <a:endParaRPr lang="es-CO" b="1" dirty="0"/>
          </a:p>
        </p:txBody>
      </p:sp>
      <p:pic>
        <p:nvPicPr>
          <p:cNvPr id="8" name="Imagen 7">
            <a:extLst>
              <a:ext uri="{FF2B5EF4-FFF2-40B4-BE49-F238E27FC236}">
                <a16:creationId xmlns:a16="http://schemas.microsoft.com/office/drawing/2014/main" id="{1B8BD534-D9A3-43D6-86EC-BA1F60CBE335}"/>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2246769"/>
          </a:xfrm>
          <a:prstGeom prst="rect">
            <a:avLst/>
          </a:prstGeom>
          <a:noFill/>
        </p:spPr>
        <p:txBody>
          <a:bodyPr wrap="square" rtlCol="0">
            <a:spAutoFit/>
          </a:bodyPr>
          <a:lstStyle/>
          <a:p>
            <a:pPr algn="just"/>
            <a:r>
              <a:rPr lang="es-CO" sz="2000" dirty="0"/>
              <a:t>La industria alimenticia SABROSITOS LTDA. fabrica dulces tipo gelatinosos con base láctea, por lo tanto,  en su proceso productivo es muy importante controlar el flujo de lácteo que llega a los equipos, por lo que se deben instalar equipos de control de flujo electrónico y computarizado. El ingeniero de producción debe determinar cuál es el medidor de flujo preciso a colocar para garantizar el material necesario en el proceso productivo y evitar frenos en la producción. </a:t>
            </a:r>
          </a:p>
        </p:txBody>
      </p:sp>
      <p:pic>
        <p:nvPicPr>
          <p:cNvPr id="5" name="Imagen 4">
            <a:extLst>
              <a:ext uri="{FF2B5EF4-FFF2-40B4-BE49-F238E27FC236}">
                <a16:creationId xmlns:a16="http://schemas.microsoft.com/office/drawing/2014/main" id="{EA1928EE-13D1-4479-9937-8290C82700E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622621"/>
            <a:ext cx="7590988" cy="923330"/>
          </a:xfrm>
          <a:prstGeom prst="rect">
            <a:avLst/>
          </a:prstGeom>
          <a:noFill/>
        </p:spPr>
        <p:txBody>
          <a:bodyPr wrap="square" rtlCol="0">
            <a:spAutoFit/>
          </a:bodyPr>
          <a:lstStyle/>
          <a:p>
            <a:pPr algn="just"/>
            <a:r>
              <a:rPr lang="es-CO" dirty="0"/>
              <a:t>Como jefe de producción responsable de la cantidad de material que llega al proceso ¿Cual medidor de caudal empleará para controlar el flujo de lácteo en la línea de proceso?</a:t>
            </a:r>
          </a:p>
        </p:txBody>
      </p:sp>
      <p:sp>
        <p:nvSpPr>
          <p:cNvPr id="4" name="CuadroTexto 3"/>
          <p:cNvSpPr txBox="1"/>
          <p:nvPr/>
        </p:nvSpPr>
        <p:spPr>
          <a:xfrm>
            <a:off x="238562" y="164002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323906" y="2101692"/>
            <a:ext cx="7590988" cy="1200329"/>
          </a:xfrm>
          <a:prstGeom prst="rect">
            <a:avLst/>
          </a:prstGeom>
          <a:noFill/>
        </p:spPr>
        <p:txBody>
          <a:bodyPr wrap="square" rtlCol="0">
            <a:spAutoFit/>
          </a:bodyPr>
          <a:lstStyle/>
          <a:p>
            <a:pPr lvl="0"/>
            <a:r>
              <a:rPr lang="es-CO" dirty="0"/>
              <a:t>a. Rotámetro.</a:t>
            </a:r>
          </a:p>
          <a:p>
            <a:pPr lvl="0"/>
            <a:r>
              <a:rPr lang="es-CO" dirty="0"/>
              <a:t>b. Gravímetro.</a:t>
            </a:r>
          </a:p>
          <a:p>
            <a:pPr lvl="0"/>
            <a:r>
              <a:rPr lang="es-CO" dirty="0"/>
              <a:t>c. Tubo de </a:t>
            </a:r>
            <a:r>
              <a:rPr lang="es-CO" dirty="0" err="1"/>
              <a:t>Pitot</a:t>
            </a:r>
            <a:r>
              <a:rPr lang="es-CO" dirty="0"/>
              <a:t>.</a:t>
            </a:r>
          </a:p>
          <a:p>
            <a:pPr lvl="0"/>
            <a:r>
              <a:rPr lang="es-CO" dirty="0"/>
              <a:t>d. Densímetro.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1A984056-54DD-44DC-BAC4-54B03CB8328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3231654"/>
          </a:xfrm>
          <a:prstGeom prst="rect">
            <a:avLst/>
          </a:prstGeom>
          <a:noFill/>
        </p:spPr>
        <p:txBody>
          <a:bodyPr wrap="square" rtlCol="0">
            <a:spAutoFit/>
          </a:bodyPr>
          <a:lstStyle/>
          <a:p>
            <a:pPr algn="just"/>
            <a:r>
              <a:rPr lang="es-CO" sz="2400" dirty="0"/>
              <a:t>La industria alimenticia SABROSITOS LTDA. fabrica dulces tipo gelatinosos por lo tanto en su proceso productivo es muy importante el control del mismo, para ello debe instalar equipos de control electrónico y computarizado. El ingeniero de producción debe determinar en donde debe colocar este instrumento de control esencial para la calidad del producto, ya que una equivocación de instalación provocaría un reproceso de todo el producto obtenido.</a:t>
            </a:r>
          </a:p>
          <a:p>
            <a:pPr algn="just"/>
            <a:endParaRPr lang="es-CO" sz="1400" dirty="0"/>
          </a:p>
        </p:txBody>
      </p:sp>
      <p:pic>
        <p:nvPicPr>
          <p:cNvPr id="5" name="Imagen 4">
            <a:extLst>
              <a:ext uri="{FF2B5EF4-FFF2-40B4-BE49-F238E27FC236}">
                <a16:creationId xmlns:a16="http://schemas.microsoft.com/office/drawing/2014/main" id="{183D9E80-98DD-43DA-8A3F-E3CD9C597E2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323439"/>
          </a:xfrm>
          <a:prstGeom prst="rect">
            <a:avLst/>
          </a:prstGeom>
          <a:noFill/>
        </p:spPr>
        <p:txBody>
          <a:bodyPr wrap="square" rtlCol="0">
            <a:spAutoFit/>
          </a:bodyPr>
          <a:lstStyle/>
          <a:p>
            <a:pPr algn="just"/>
            <a:r>
              <a:rPr lang="es-CO" sz="2000" dirty="0"/>
              <a:t>Como ingeniero de producción ¿En cuál propiedad es más importante colocar el instrumento de control final con el fin de garantizar la calidad del producto?</a:t>
            </a:r>
          </a:p>
          <a:p>
            <a:pPr algn="just"/>
            <a:endParaRPr lang="es-CO" sz="2000" dirty="0"/>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323439"/>
          </a:xfrm>
          <a:prstGeom prst="rect">
            <a:avLst/>
          </a:prstGeom>
          <a:noFill/>
        </p:spPr>
        <p:txBody>
          <a:bodyPr wrap="square" rtlCol="0">
            <a:spAutoFit/>
          </a:bodyPr>
          <a:lstStyle/>
          <a:p>
            <a:pPr lvl="0"/>
            <a:r>
              <a:rPr lang="es-CO" sz="2000" dirty="0"/>
              <a:t>a. Temperatura.</a:t>
            </a:r>
          </a:p>
          <a:p>
            <a:pPr lvl="0"/>
            <a:r>
              <a:rPr lang="es-CO" sz="2000" dirty="0"/>
              <a:t>b. Presión.</a:t>
            </a:r>
          </a:p>
          <a:p>
            <a:pPr lvl="0"/>
            <a:r>
              <a:rPr lang="es-CO" sz="2000" dirty="0"/>
              <a:t>c. Densidad.</a:t>
            </a:r>
          </a:p>
          <a:p>
            <a:pPr lvl="0"/>
            <a:r>
              <a:rPr lang="es-CO" sz="2000" dirty="0"/>
              <a:t>d. Viscosidad.</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6CA9A638-C3C5-432C-8D19-A4883DA2226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957</Words>
  <Application>Microsoft Office PowerPoint</Application>
  <PresentationFormat>Presentación en pantalla (16:9)</PresentationFormat>
  <Paragraphs>63</Paragraphs>
  <Slides>14</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27</cp:revision>
  <dcterms:created xsi:type="dcterms:W3CDTF">2018-10-16T22:27:03Z</dcterms:created>
  <dcterms:modified xsi:type="dcterms:W3CDTF">2022-01-11T21:55:24Z</dcterms:modified>
</cp:coreProperties>
</file>