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76" r:id="rId8"/>
    <p:sldId id="278" r:id="rId9"/>
    <p:sldId id="279" r:id="rId10"/>
    <p:sldId id="277" r:id="rId11"/>
    <p:sldId id="280" r:id="rId12"/>
    <p:sldId id="274" r:id="rId13"/>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Análisis de Macroentorno</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170099"/>
          </a:xfrm>
          <a:prstGeom prst="rect">
            <a:avLst/>
          </a:prstGeom>
          <a:noFill/>
        </p:spPr>
        <p:txBody>
          <a:bodyPr wrap="square" rtlCol="0">
            <a:spAutoFit/>
          </a:bodyPr>
          <a:lstStyle/>
          <a:p>
            <a:pPr algn="just"/>
            <a:r>
              <a:rPr lang="es-ES" sz="2000" dirty="0"/>
              <a:t>En el contrato de trabajo a término indefinido, la indemnización por despido injustificado, es el equivalente a 30 días de salario por el primer año. Establece el artículo 64 del código sustantivo del trabajo, que, en el caso de despido injustificado, en los contratos de trabajo a término indefinido, la indemnización por despido injustificado, en el caso de los empleados que devengan menos de 10 salarios mínimos, es de 30 días de salario cuando lleve trabajando un año o menos. Suponga que el congreso aprueba una ley que hace más costoso despedir a los trabajadores (un ejemplo es la ley que obliga a pagar una indemnización a los trabajadores despedidos).</a:t>
            </a:r>
            <a:endParaRPr lang="es-CO" sz="2000" dirty="0"/>
          </a:p>
        </p:txBody>
      </p:sp>
      <p:pic>
        <p:nvPicPr>
          <p:cNvPr id="7" name="Imagen 6">
            <a:extLst>
              <a:ext uri="{FF2B5EF4-FFF2-40B4-BE49-F238E27FC236}">
                <a16:creationId xmlns:a16="http://schemas.microsoft.com/office/drawing/2014/main" id="{1D07505C-BBF5-4C41-9C23-1ADA8805AF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4562" y="3943708"/>
            <a:ext cx="1829578" cy="1020709"/>
          </a:xfrm>
          <a:prstGeom prst="rect">
            <a:avLst/>
          </a:prstGeom>
          <a:solidFill>
            <a:srgbClr val="FFFFFF"/>
          </a:solidFill>
          <a:ln w="9525">
            <a:solidFill>
              <a:srgbClr val="000000"/>
            </a:solidFill>
            <a:miter lim="800000"/>
            <a:headEnd/>
            <a:tailEnd/>
          </a:ln>
        </p:spPr>
      </p:pic>
    </p:spTree>
    <p:extLst>
      <p:ext uri="{BB962C8B-B14F-4D97-AF65-F5344CB8AC3E}">
        <p14:creationId xmlns:p14="http://schemas.microsoft.com/office/powerpoint/2010/main" val="273750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2869" y="964076"/>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142869" y="1544345"/>
            <a:ext cx="7590988" cy="400110"/>
          </a:xfrm>
          <a:prstGeom prst="rect">
            <a:avLst/>
          </a:prstGeom>
          <a:noFill/>
        </p:spPr>
        <p:txBody>
          <a:bodyPr wrap="square" rtlCol="0">
            <a:spAutoFit/>
          </a:bodyPr>
          <a:lstStyle/>
          <a:p>
            <a:pPr algn="just"/>
            <a:r>
              <a:rPr lang="es-CO" sz="2000" dirty="0"/>
              <a:t>¿Cuál es el tipo de interés real implícito?</a:t>
            </a:r>
          </a:p>
        </p:txBody>
      </p:sp>
      <p:sp>
        <p:nvSpPr>
          <p:cNvPr id="4" name="CuadroTexto 3"/>
          <p:cNvSpPr txBox="1"/>
          <p:nvPr/>
        </p:nvSpPr>
        <p:spPr>
          <a:xfrm>
            <a:off x="238562" y="202727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54565"/>
            <a:ext cx="7590988" cy="1631216"/>
          </a:xfrm>
          <a:prstGeom prst="rect">
            <a:avLst/>
          </a:prstGeom>
          <a:noFill/>
        </p:spPr>
        <p:txBody>
          <a:bodyPr wrap="square" rtlCol="0">
            <a:spAutoFit/>
          </a:bodyPr>
          <a:lstStyle/>
          <a:p>
            <a:pPr algn="just"/>
            <a:r>
              <a:rPr lang="es-CO" sz="2000" dirty="0"/>
              <a:t>a. Se incrementa si la tasa de destrucción varía menos que la de creación. </a:t>
            </a:r>
          </a:p>
          <a:p>
            <a:pPr algn="just"/>
            <a:r>
              <a:rPr lang="es-CO" sz="2000" dirty="0"/>
              <a:t>b. Se reduce si la tasa de destrucción varía más que la de creación. </a:t>
            </a:r>
          </a:p>
          <a:p>
            <a:pPr algn="just"/>
            <a:r>
              <a:rPr lang="es-CO" sz="2000" dirty="0"/>
              <a:t>c. Permanece igual. </a:t>
            </a:r>
          </a:p>
          <a:p>
            <a:pPr algn="just"/>
            <a:r>
              <a:rPr lang="es-CO" sz="2000" dirty="0"/>
              <a:t>d. Se incrementa si la tasa de destrucción varía más que la de creación.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5858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622" y="921141"/>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23622" y="1786920"/>
            <a:ext cx="7495738" cy="1569660"/>
          </a:xfrm>
          <a:prstGeom prst="rect">
            <a:avLst/>
          </a:prstGeom>
          <a:noFill/>
        </p:spPr>
        <p:txBody>
          <a:bodyPr wrap="square" rtlCol="0">
            <a:spAutoFit/>
          </a:bodyPr>
          <a:lstStyle/>
          <a:p>
            <a:pPr algn="just"/>
            <a:r>
              <a:rPr lang="es-ES" sz="2400" dirty="0"/>
              <a:t>Suponga que una mujer se casa con su mayordomo. Una vez casados, su marido continúa sirviéndola como antes y ella continúa manteniéndolo como antes (pero como marido, no como asalariado).</a:t>
            </a:r>
            <a:endParaRPr lang="es-CO" sz="24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83813"/>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57159"/>
            <a:ext cx="7590988" cy="1015663"/>
          </a:xfrm>
          <a:prstGeom prst="rect">
            <a:avLst/>
          </a:prstGeom>
          <a:noFill/>
        </p:spPr>
        <p:txBody>
          <a:bodyPr wrap="square" rtlCol="0">
            <a:spAutoFit/>
          </a:bodyPr>
          <a:lstStyle/>
          <a:p>
            <a:pPr algn="just"/>
            <a:r>
              <a:rPr lang="es-CO" sz="2000" dirty="0"/>
              <a:t>Teniendo presente el objetivo de medición del PIB y la metodología para su cálculo,  ¿Cómo afecta el matrimonio al PIB? ¿Cómo debería afectarle?</a:t>
            </a:r>
          </a:p>
        </p:txBody>
      </p:sp>
      <p:sp>
        <p:nvSpPr>
          <p:cNvPr id="4" name="CuadroTexto 3"/>
          <p:cNvSpPr txBox="1"/>
          <p:nvPr/>
        </p:nvSpPr>
        <p:spPr>
          <a:xfrm>
            <a:off x="238562" y="1620563"/>
            <a:ext cx="4616694" cy="461665"/>
          </a:xfrm>
          <a:prstGeom prst="rect">
            <a:avLst/>
          </a:prstGeom>
          <a:noFill/>
        </p:spPr>
        <p:txBody>
          <a:bodyPr wrap="square" rtlCol="0">
            <a:spAutoFit/>
          </a:bodyPr>
          <a:lstStyle/>
          <a:p>
            <a:r>
              <a:rPr lang="es-ES" sz="2400" b="1" dirty="0"/>
              <a:t>Opciones de respuesta</a:t>
            </a:r>
          </a:p>
        </p:txBody>
      </p:sp>
      <p:sp>
        <p:nvSpPr>
          <p:cNvPr id="6" name="Rectángulo 5"/>
          <p:cNvSpPr/>
          <p:nvPr/>
        </p:nvSpPr>
        <p:spPr>
          <a:xfrm>
            <a:off x="7563385" y="4670229"/>
            <a:ext cx="532330" cy="47327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
        <p:nvSpPr>
          <p:cNvPr id="7" name="Rectángulo 6">
            <a:extLst>
              <a:ext uri="{FF2B5EF4-FFF2-40B4-BE49-F238E27FC236}">
                <a16:creationId xmlns:a16="http://schemas.microsoft.com/office/drawing/2014/main" id="{E1D3A956-F339-4D16-9E73-01C42676FAFF}"/>
              </a:ext>
            </a:extLst>
          </p:cNvPr>
          <p:cNvSpPr/>
          <p:nvPr/>
        </p:nvSpPr>
        <p:spPr>
          <a:xfrm>
            <a:off x="238562" y="2081179"/>
            <a:ext cx="7590988" cy="2978508"/>
          </a:xfrm>
          <a:prstGeom prst="rect">
            <a:avLst/>
          </a:prstGeom>
        </p:spPr>
        <p:txBody>
          <a:bodyPr wrap="square">
            <a:spAutoFit/>
          </a:bodyPr>
          <a:lstStyle/>
          <a:p>
            <a:pPr algn="just">
              <a:lnSpc>
                <a:spcPct val="107000"/>
              </a:lnSpc>
              <a:spcAft>
                <a:spcPts val="0"/>
              </a:spcAft>
            </a:pPr>
            <a:r>
              <a:rPr lang="es-CO" sz="2000" dirty="0"/>
              <a:t>a. El PIB debería reducirse puesto que se ha eliminado un puesto de trabajo.</a:t>
            </a:r>
          </a:p>
          <a:p>
            <a:pPr algn="just">
              <a:lnSpc>
                <a:spcPct val="107000"/>
              </a:lnSpc>
              <a:spcAft>
                <a:spcPts val="0"/>
              </a:spcAft>
            </a:pPr>
            <a:r>
              <a:rPr lang="es-CO" sz="2000" dirty="0"/>
              <a:t>b. El PIB debería aumentar puesto que el servicio que le presta ahora será de mayor calidad.</a:t>
            </a:r>
          </a:p>
          <a:p>
            <a:pPr algn="just">
              <a:lnSpc>
                <a:spcPct val="107000"/>
              </a:lnSpc>
              <a:spcAft>
                <a:spcPts val="0"/>
              </a:spcAft>
            </a:pPr>
            <a:r>
              <a:rPr lang="es-CO" sz="2000" dirty="0"/>
              <a:t>c. El PIB debería permanecer igual puesto que no se ha afectado la estructura productiva.</a:t>
            </a:r>
          </a:p>
          <a:p>
            <a:pPr algn="just"/>
            <a:r>
              <a:rPr lang="es-CO" sz="2000" dirty="0"/>
              <a:t>d. El PIB permanecerá igual, aunque en su cálculo probablemente se reduzca, puesto que se ha perdido un trabajo asalariado lo que en las estadísticas reduce la remuneración al factor trabajo.</a:t>
            </a:r>
          </a:p>
        </p:txBody>
      </p:sp>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3502" y="149117"/>
            <a:ext cx="4616694" cy="461665"/>
          </a:xfrm>
          <a:prstGeom prst="rect">
            <a:avLst/>
          </a:prstGeom>
          <a:noFill/>
        </p:spPr>
        <p:txBody>
          <a:bodyPr wrap="square" rtlCol="0">
            <a:spAutoFit/>
          </a:bodyPr>
          <a:lstStyle/>
          <a:p>
            <a:r>
              <a:rPr lang="es-ES" sz="2400" b="1" dirty="0"/>
              <a:t>2.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153502" y="610782"/>
            <a:ext cx="7810284" cy="4278094"/>
          </a:xfrm>
          <a:prstGeom prst="rect">
            <a:avLst/>
          </a:prstGeom>
          <a:noFill/>
        </p:spPr>
        <p:txBody>
          <a:bodyPr wrap="square" rtlCol="0">
            <a:spAutoFit/>
          </a:bodyPr>
          <a:lstStyle/>
          <a:p>
            <a:pPr algn="just"/>
            <a:r>
              <a:rPr lang="es-ES" sz="1600" dirty="0"/>
              <a:t>El ministro de Hacienda de nuestro país está muy interesado en conocer la dimensión del ahorro nacional y su respectiva tasa de interés de equilibrio, porque sus técnicos han construido un modelo Keynesiano de demanda agregada, aplicable a la actividad macroeconómica colombiana.</a:t>
            </a:r>
          </a:p>
          <a:p>
            <a:pPr algn="just"/>
            <a:endParaRPr lang="es-ES" sz="1600" dirty="0"/>
          </a:p>
          <a:p>
            <a:pPr algn="just"/>
            <a:r>
              <a:rPr lang="es-ES" sz="1600" dirty="0"/>
              <a:t>Considere que nuestra economía se ajusta al modelo determinado por los técnicos del Ministerio de Hacienda y que, en este modelo, el ahorro es igual a la inversión descrita por las siguientes ecuaciones: Y = C + I + G</a:t>
            </a:r>
          </a:p>
          <a:p>
            <a:pPr algn="just"/>
            <a:endParaRPr lang="es-ES" sz="1600" dirty="0"/>
          </a:p>
          <a:p>
            <a:pPr algn="just"/>
            <a:r>
              <a:rPr lang="es-ES" sz="1600" dirty="0"/>
              <a:t>Y = 5.000</a:t>
            </a:r>
          </a:p>
          <a:p>
            <a:pPr algn="just"/>
            <a:r>
              <a:rPr lang="es-ES" sz="1600" dirty="0"/>
              <a:t>G = 1.000</a:t>
            </a:r>
          </a:p>
          <a:p>
            <a:pPr algn="just"/>
            <a:r>
              <a:rPr lang="es-ES" sz="1600" dirty="0"/>
              <a:t>T = 1.000</a:t>
            </a:r>
          </a:p>
          <a:p>
            <a:pPr algn="just"/>
            <a:r>
              <a:rPr lang="es-ES" sz="1600" dirty="0"/>
              <a:t>C = 250 + 0,75(Y – T) </a:t>
            </a:r>
          </a:p>
          <a:p>
            <a:pPr algn="just"/>
            <a:r>
              <a:rPr lang="es-ES" sz="1600" dirty="0"/>
              <a:t>I = 1.000 – 50 r</a:t>
            </a:r>
          </a:p>
          <a:p>
            <a:pPr algn="just"/>
            <a:r>
              <a:rPr lang="es-ES" sz="1600" dirty="0"/>
              <a:t>Donde Y es el nivel de ingreso o producción nacional, C es el consumo de los hogares, I es el nivel de inversión de las empresas, G y T son las compras e impuestos estatales respectivamente y r es la tasa de interés real.</a:t>
            </a:r>
          </a:p>
        </p:txBody>
      </p:sp>
      <p:pic>
        <p:nvPicPr>
          <p:cNvPr id="7" name="Picture 23">
            <a:extLst>
              <a:ext uri="{FF2B5EF4-FFF2-40B4-BE49-F238E27FC236}">
                <a16:creationId xmlns:a16="http://schemas.microsoft.com/office/drawing/2014/main" id="{F3277E35-52A8-4CC7-BDA6-6D69F3F88DD0}"/>
              </a:ext>
            </a:extLst>
          </p:cNvPr>
          <p:cNvPicPr>
            <a:picLocks noChangeAspect="1" noChangeArrowheads="1"/>
          </p:cNvPicPr>
          <p:nvPr/>
        </p:nvPicPr>
        <p:blipFill>
          <a:blip r:embed="rId3"/>
          <a:srcRect l="37793" t="18788" r="11563" b="14394"/>
          <a:stretch>
            <a:fillRect/>
          </a:stretch>
        </p:blipFill>
        <p:spPr bwMode="auto">
          <a:xfrm>
            <a:off x="4855256" y="2571750"/>
            <a:ext cx="1847667" cy="1257637"/>
          </a:xfrm>
          <a:prstGeom prst="rect">
            <a:avLst/>
          </a:prstGeom>
          <a:noFill/>
          <a:ln w="1">
            <a:noFill/>
            <a:miter lim="800000"/>
            <a:headEnd/>
            <a:tailEnd type="none" w="med" len="med"/>
          </a:ln>
          <a:effectLst/>
        </p:spPr>
      </p:pic>
    </p:spTree>
    <p:extLst>
      <p:ext uri="{BB962C8B-B14F-4D97-AF65-F5344CB8AC3E}">
        <p14:creationId xmlns:p14="http://schemas.microsoft.com/office/powerpoint/2010/main" val="225263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4887" y="1053308"/>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344887" y="1681609"/>
            <a:ext cx="7590988" cy="400110"/>
          </a:xfrm>
          <a:prstGeom prst="rect">
            <a:avLst/>
          </a:prstGeom>
          <a:noFill/>
        </p:spPr>
        <p:txBody>
          <a:bodyPr wrap="square" rtlCol="0">
            <a:spAutoFit/>
          </a:bodyPr>
          <a:lstStyle/>
          <a:p>
            <a:pPr algn="just"/>
            <a:r>
              <a:rPr lang="es-CO" sz="2000" dirty="0"/>
              <a:t>¿Cuál será el ahorro nacional y la tasa de interés de equilibrio?</a:t>
            </a:r>
            <a:endParaRPr lang="es-CO" sz="2400" dirty="0"/>
          </a:p>
        </p:txBody>
      </p:sp>
      <p:sp>
        <p:nvSpPr>
          <p:cNvPr id="4" name="CuadroTexto 3"/>
          <p:cNvSpPr txBox="1"/>
          <p:nvPr/>
        </p:nvSpPr>
        <p:spPr>
          <a:xfrm>
            <a:off x="344887" y="225363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44887" y="2659030"/>
            <a:ext cx="3823075" cy="1200329"/>
          </a:xfrm>
          <a:prstGeom prst="rect">
            <a:avLst/>
          </a:prstGeom>
          <a:noFill/>
        </p:spPr>
        <p:txBody>
          <a:bodyPr wrap="square" rtlCol="0">
            <a:spAutoFit/>
          </a:bodyPr>
          <a:lstStyle/>
          <a:p>
            <a:r>
              <a:rPr lang="es-CO" dirty="0"/>
              <a:t>a. 0 y 0. </a:t>
            </a:r>
          </a:p>
          <a:p>
            <a:r>
              <a:rPr lang="es-CO" dirty="0"/>
              <a:t>b. 500 y 5. </a:t>
            </a:r>
          </a:p>
          <a:p>
            <a:r>
              <a:rPr lang="es-CO" dirty="0"/>
              <a:t>c. 750 y 0.</a:t>
            </a:r>
          </a:p>
          <a:p>
            <a:r>
              <a:rPr lang="es-CO" dirty="0"/>
              <a:t>d. 750 y 5.</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49611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970318"/>
          </a:xfrm>
          <a:prstGeom prst="rect">
            <a:avLst/>
          </a:prstGeom>
          <a:noFill/>
        </p:spPr>
        <p:txBody>
          <a:bodyPr wrap="square" rtlCol="0">
            <a:spAutoFit/>
          </a:bodyPr>
          <a:lstStyle/>
          <a:p>
            <a:pPr algn="just"/>
            <a:r>
              <a:rPr lang="es-CO" sz="1400" dirty="0"/>
              <a:t>3. El ministro de Hacienda de nuestro país está muy interesado en conocer la dimensión del ahorro nacional y su respectiva tasa de interés de equilibrio, porque sus técnicos han construido un modelo Keynesiano de demanda agregada, aplicable a la actividad macroeconómica colombiana.</a:t>
            </a:r>
          </a:p>
          <a:p>
            <a:pPr algn="just"/>
            <a:endParaRPr lang="es-CO" sz="1400" dirty="0"/>
          </a:p>
          <a:p>
            <a:pPr algn="just"/>
            <a:r>
              <a:rPr lang="es-CO" sz="1400" dirty="0"/>
              <a:t>Considere que nuestra economía se ajusta al modelo determinado por los técnicos del Ministerio de Hacienda y que, en este modelo, el ahorro es igual a la inversión descrita por las siguientes ecuaciones:</a:t>
            </a:r>
          </a:p>
          <a:p>
            <a:pPr algn="just"/>
            <a:endParaRPr lang="es-CO" sz="1400" dirty="0"/>
          </a:p>
          <a:p>
            <a:pPr algn="just"/>
            <a:r>
              <a:rPr lang="es-CO" sz="1400" dirty="0"/>
              <a:t>Y = C + I + G</a:t>
            </a:r>
          </a:p>
          <a:p>
            <a:pPr algn="just"/>
            <a:r>
              <a:rPr lang="es-CO" sz="1400" dirty="0"/>
              <a:t>Y = 5.000</a:t>
            </a:r>
          </a:p>
          <a:p>
            <a:pPr algn="just"/>
            <a:r>
              <a:rPr lang="es-CO" sz="1400" dirty="0"/>
              <a:t>G = 1.000</a:t>
            </a:r>
          </a:p>
          <a:p>
            <a:pPr algn="just"/>
            <a:r>
              <a:rPr lang="es-CO" sz="1400" dirty="0"/>
              <a:t>T = 1.000</a:t>
            </a:r>
          </a:p>
          <a:p>
            <a:pPr algn="just"/>
            <a:r>
              <a:rPr lang="es-CO" sz="1400" dirty="0"/>
              <a:t>C = 250 + 0,75(Y – T) </a:t>
            </a:r>
          </a:p>
          <a:p>
            <a:pPr algn="just"/>
            <a:r>
              <a:rPr lang="es-CO" sz="1400" dirty="0"/>
              <a:t>I = 1.000 – 50 r</a:t>
            </a:r>
          </a:p>
          <a:p>
            <a:pPr algn="just"/>
            <a:endParaRPr lang="es-CO" sz="1400" dirty="0"/>
          </a:p>
          <a:p>
            <a:pPr algn="just"/>
            <a:r>
              <a:rPr lang="es-CO" sz="1400" dirty="0"/>
              <a:t>Donde Y es el nivel de ingreso o producción nacional, C es el consumo de los hogares, I es el nivel de inversión de las empresas, G y T son las compras e impuestos estatales respectivamente y r es la tasa de interés real.</a:t>
            </a:r>
          </a:p>
        </p:txBody>
      </p:sp>
      <p:pic>
        <p:nvPicPr>
          <p:cNvPr id="7" name="Picture 23">
            <a:extLst>
              <a:ext uri="{FF2B5EF4-FFF2-40B4-BE49-F238E27FC236}">
                <a16:creationId xmlns:a16="http://schemas.microsoft.com/office/drawing/2014/main" id="{A6F8DE43-1779-4FD9-82C3-4605BE691667}"/>
              </a:ext>
            </a:extLst>
          </p:cNvPr>
          <p:cNvPicPr>
            <a:picLocks noChangeAspect="1" noChangeArrowheads="1"/>
          </p:cNvPicPr>
          <p:nvPr/>
        </p:nvPicPr>
        <p:blipFill>
          <a:blip r:embed="rId3"/>
          <a:srcRect l="37793" t="18788" r="11563" b="14394"/>
          <a:stretch>
            <a:fillRect/>
          </a:stretch>
        </p:blipFill>
        <p:spPr bwMode="auto">
          <a:xfrm>
            <a:off x="4855256" y="2571750"/>
            <a:ext cx="1847667" cy="1257637"/>
          </a:xfrm>
          <a:prstGeom prst="rect">
            <a:avLst/>
          </a:prstGeom>
          <a:noFill/>
          <a:ln w="1">
            <a:noFill/>
            <a:miter lim="800000"/>
            <a:headEnd/>
            <a:tailEnd type="none" w="med" len="med"/>
          </a:ln>
          <a:effectLst/>
        </p:spPr>
      </p:pic>
    </p:spTree>
    <p:extLst>
      <p:ext uri="{BB962C8B-B14F-4D97-AF65-F5344CB8AC3E}">
        <p14:creationId xmlns:p14="http://schemas.microsoft.com/office/powerpoint/2010/main" val="223866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2237" y="1294247"/>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132237" y="1963776"/>
            <a:ext cx="7590988" cy="400110"/>
          </a:xfrm>
          <a:prstGeom prst="rect">
            <a:avLst/>
          </a:prstGeom>
          <a:noFill/>
        </p:spPr>
        <p:txBody>
          <a:bodyPr wrap="square" rtlCol="0">
            <a:spAutoFit/>
          </a:bodyPr>
          <a:lstStyle/>
          <a:p>
            <a:pPr algn="just"/>
            <a:r>
              <a:rPr lang="es-CO" sz="2000" dirty="0"/>
              <a:t>¿Cuál será el ahorro nacional y la tasa de interés de equilibrio?</a:t>
            </a:r>
          </a:p>
        </p:txBody>
      </p:sp>
      <p:sp>
        <p:nvSpPr>
          <p:cNvPr id="4" name="CuadroTexto 3"/>
          <p:cNvSpPr txBox="1"/>
          <p:nvPr/>
        </p:nvSpPr>
        <p:spPr>
          <a:xfrm>
            <a:off x="132237" y="257175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419316" y="3079867"/>
            <a:ext cx="7590988" cy="1323439"/>
          </a:xfrm>
          <a:prstGeom prst="rect">
            <a:avLst/>
          </a:prstGeom>
          <a:noFill/>
        </p:spPr>
        <p:txBody>
          <a:bodyPr wrap="square" rtlCol="0">
            <a:spAutoFit/>
          </a:bodyPr>
          <a:lstStyle/>
          <a:p>
            <a:pPr algn="just"/>
            <a:r>
              <a:rPr lang="es-CO" sz="2000" dirty="0"/>
              <a:t>a. 0 y 0. </a:t>
            </a:r>
          </a:p>
          <a:p>
            <a:pPr algn="just"/>
            <a:r>
              <a:rPr lang="es-CO" sz="2000" dirty="0"/>
              <a:t>b. 500 y 5. </a:t>
            </a:r>
          </a:p>
          <a:p>
            <a:pPr algn="just"/>
            <a:r>
              <a:rPr lang="es-CO" sz="2000" dirty="0"/>
              <a:t>c. 750 y 0.</a:t>
            </a:r>
          </a:p>
          <a:p>
            <a:pPr algn="just"/>
            <a:r>
              <a:rPr lang="es-CO" sz="2000" dirty="0"/>
              <a:t>d. 750 y 5.</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54399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TotalTime>
  <Words>874</Words>
  <Application>Microsoft Office PowerPoint</Application>
  <PresentationFormat>Presentación en pantalla (16:9)</PresentationFormat>
  <Paragraphs>69</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46</cp:revision>
  <dcterms:created xsi:type="dcterms:W3CDTF">2018-10-16T22:27:03Z</dcterms:created>
  <dcterms:modified xsi:type="dcterms:W3CDTF">2022-01-11T17:08:41Z</dcterms:modified>
</cp:coreProperties>
</file>