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5" r:id="rId7"/>
    <p:sldId id="280" r:id="rId8"/>
    <p:sldId id="279" r:id="rId9"/>
    <p:sldId id="281" r:id="rId10"/>
    <p:sldId id="278" r:id="rId11"/>
    <p:sldId id="282" r:id="rId12"/>
    <p:sldId id="277" r:id="rId13"/>
    <p:sldId id="283" r:id="rId14"/>
    <p:sldId id="274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2400" b="1" dirty="0">
                <a:solidFill>
                  <a:schemeClr val="bg1"/>
                </a:solidFill>
              </a:rPr>
              <a:t>Análisis Sectorial y de Mercados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619982"/>
            <a:ext cx="7757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Como funcionario responsable de la atracción de inversión extranjera, usted debe preparar una presentación dirigida a los potenciales inversionistas. Para el efecto, usted identificó los indicadores económicos que muestran la dinámica del sector productivo colombiano en el último año y en el último quinquenio y que se visualizan en la siguiente tabla:</a:t>
            </a:r>
            <a:endParaRPr lang="es-CO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D3FF0C-D26B-4F9E-90E8-1136D42AC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281" y="1752763"/>
            <a:ext cx="3907881" cy="208317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CE4AB-9973-43DB-A6F8-9EE05DF1009C}"/>
              </a:ext>
            </a:extLst>
          </p:cNvPr>
          <p:cNvSpPr/>
          <p:nvPr/>
        </p:nvSpPr>
        <p:spPr>
          <a:xfrm>
            <a:off x="153966" y="3899708"/>
            <a:ext cx="4333438" cy="172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Las fórmulas para aplicar son: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400"/>
              </a:spcAft>
            </a:pPr>
            <a:r>
              <a:rPr lang="es-CO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Calculo de la Tasa de Variación entre años:</a:t>
            </a:r>
          </a:p>
          <a:p>
            <a:pPr>
              <a:lnSpc>
                <a:spcPct val="107000"/>
              </a:lnSpc>
              <a:spcAft>
                <a:spcPts val="1400"/>
              </a:spcAft>
            </a:pPr>
            <a:r>
              <a:rPr lang="es-CO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Calculo de la Tasa de Variación Anual Media:</a:t>
            </a:r>
          </a:p>
          <a:p>
            <a:pPr>
              <a:lnSpc>
                <a:spcPct val="107000"/>
              </a:lnSpc>
              <a:spcAft>
                <a:spcPts val="1400"/>
              </a:spcAf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15D1AAB-5EBA-4DA4-8FEB-6092917B4C03}"/>
                  </a:ext>
                </a:extLst>
              </p:cNvPr>
              <p:cNvSpPr/>
              <p:nvPr/>
            </p:nvSpPr>
            <p:spPr>
              <a:xfrm>
                <a:off x="4483030" y="3730618"/>
                <a:ext cx="222374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400" i="1">
                          <a:latin typeface="Cambria Math" panose="02040503050406030204" pitchFamily="18" charset="0"/>
                        </a:rPr>
                        <m:t>𝑇𝑉</m:t>
                      </m:r>
                      <m:r>
                        <a:rPr lang="es-CO" sz="140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s-C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CO" sz="140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CO" sz="14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CO" sz="14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CO" sz="1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CO" sz="14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15D1AAB-5EBA-4DA4-8FEB-6092917B4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30" y="3730618"/>
                <a:ext cx="2223749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A981F5B8-2866-40F2-A61C-00CC9E1F77AD}"/>
                  </a:ext>
                </a:extLst>
              </p:cNvPr>
              <p:cNvSpPr/>
              <p:nvPr/>
            </p:nvSpPr>
            <p:spPr>
              <a:xfrm>
                <a:off x="4483030" y="4306994"/>
                <a:ext cx="3742196" cy="785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O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𝑇𝑉𝐴𝑀</m:t>
                          </m:r>
                        </m:e>
                        <m:sub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CO" sz="14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O" sz="1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s-CO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bSup>
                      <m:r>
                        <a:rPr lang="es-CO" sz="1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s-CO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s-CO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s-CO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C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O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s-CO" sz="1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CO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CO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O" sz="1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O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es-CO" sz="1400">
                              <a:latin typeface="Cambria Math" panose="02040503050406030204" pitchFamily="18" charset="0"/>
                            </a:rPr>
                            <m:t>− 1</m:t>
                          </m:r>
                        </m:e>
                      </m:d>
                      <m:r>
                        <a:rPr lang="es-CO" sz="1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CO" sz="1400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A981F5B8-2866-40F2-A61C-00CC9E1F7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30" y="4306994"/>
                <a:ext cx="3742196" cy="785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15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99903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¿Qué indicador señala el crecimiento económico? ¿Cuál es el crecimiento económico del último año y el del último quinquenio?: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/>
              <a:t>a. El IPC y el crecimiento del último año es 2,58% y el promedio del quinquenio es 4,52%.</a:t>
            </a:r>
          </a:p>
          <a:p>
            <a:pPr lvl="0" algn="just"/>
            <a:r>
              <a:rPr lang="es-ES" sz="2000"/>
              <a:t>b. El PNB y el crecimiento del último año es 3.379 y el del quinquenio es 24,73%.</a:t>
            </a:r>
          </a:p>
          <a:p>
            <a:pPr lvl="0" algn="just"/>
            <a:r>
              <a:rPr lang="es-ES" sz="2000"/>
              <a:t>c. El IPP, el crecimiento del último año 2,58% y el del quinquenio es 24,73%.</a:t>
            </a:r>
          </a:p>
          <a:p>
            <a:pPr lvl="0" algn="just"/>
            <a:r>
              <a:rPr lang="es-ES" sz="2000"/>
              <a:t>d. El PIB, el crecimiento del último año es 2,58% y el promedio del quinquenio es 4,52%.</a:t>
            </a:r>
            <a:endParaRPr lang="es-ES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04880" y="681785"/>
            <a:ext cx="7866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En 2009, un empresario venezolano quiere mejorar los beneficios de las inversiones que tiene en su País. Para el efecto le pregunta a usted cuál es la economía Suramericana con mayor potencial de crecimiento, con el objeto de hacer en esa economía algunas inversiones y de esa forma mejorar sus beneficios. Usted debe escoger en la siguiente tabla, un indicador de crecimiento de las economías seleccionadas que le permita construir una clasificación de mayor a menor por crecimiento económico durante el 2008.</a:t>
            </a:r>
            <a:endParaRPr lang="es-CO" sz="14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5122AD2-D47A-4193-8BF3-6666186B6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87862"/>
              </p:ext>
            </p:extLst>
          </p:nvPr>
        </p:nvGraphicFramePr>
        <p:xfrm>
          <a:off x="1794294" y="2106003"/>
          <a:ext cx="4688033" cy="1896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213">
                  <a:extLst>
                    <a:ext uri="{9D8B030D-6E8A-4147-A177-3AD203B41FA5}">
                      <a16:colId xmlns:a16="http://schemas.microsoft.com/office/drawing/2014/main" val="3929878877"/>
                    </a:ext>
                  </a:extLst>
                </a:gridCol>
                <a:gridCol w="694764">
                  <a:extLst>
                    <a:ext uri="{9D8B030D-6E8A-4147-A177-3AD203B41FA5}">
                      <a16:colId xmlns:a16="http://schemas.microsoft.com/office/drawing/2014/main" val="1303356973"/>
                    </a:ext>
                  </a:extLst>
                </a:gridCol>
                <a:gridCol w="694764">
                  <a:extLst>
                    <a:ext uri="{9D8B030D-6E8A-4147-A177-3AD203B41FA5}">
                      <a16:colId xmlns:a16="http://schemas.microsoft.com/office/drawing/2014/main" val="2042771705"/>
                    </a:ext>
                  </a:extLst>
                </a:gridCol>
                <a:gridCol w="694764">
                  <a:extLst>
                    <a:ext uri="{9D8B030D-6E8A-4147-A177-3AD203B41FA5}">
                      <a16:colId xmlns:a16="http://schemas.microsoft.com/office/drawing/2014/main" val="2689008787"/>
                    </a:ext>
                  </a:extLst>
                </a:gridCol>
                <a:gridCol w="694764">
                  <a:extLst>
                    <a:ext uri="{9D8B030D-6E8A-4147-A177-3AD203B41FA5}">
                      <a16:colId xmlns:a16="http://schemas.microsoft.com/office/drawing/2014/main" val="1517990046"/>
                    </a:ext>
                  </a:extLst>
                </a:gridCol>
                <a:gridCol w="694764">
                  <a:extLst>
                    <a:ext uri="{9D8B030D-6E8A-4147-A177-3AD203B41FA5}">
                      <a16:colId xmlns:a16="http://schemas.microsoft.com/office/drawing/2014/main" val="1976645905"/>
                    </a:ext>
                  </a:extLst>
                </a:gridCol>
              </a:tblGrid>
              <a:tr h="17242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US$ constantes de 2000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477041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Países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2004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2005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2006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2007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2008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82680377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Perú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61,303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65,488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70,557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76,806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84,362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4239624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Argentina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287,402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313,783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340,348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369,799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395,571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75446003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Ecuador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19,572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20,747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21,553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22,090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23,526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2450365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Bolivia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9,364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9,778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10,247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10,715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11,373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80198024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Brasil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716,709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739,355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768,715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812,280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853,707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324320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Venezuela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120,458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132,887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146,006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158,955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166,617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2095884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Chile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87,879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92,765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97,023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101,564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104,776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14123787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Colombia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107,814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113,982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121,895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131,094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134,472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7927247"/>
                  </a:ext>
                </a:extLst>
              </a:tr>
              <a:tr h="172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México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676,445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698,093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731,705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756,069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766,259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6112964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50568AA5-6512-43DA-BE2E-572F1FD6937F}"/>
              </a:ext>
            </a:extLst>
          </p:cNvPr>
          <p:cNvSpPr/>
          <p:nvPr/>
        </p:nvSpPr>
        <p:spPr>
          <a:xfrm>
            <a:off x="351678" y="4511990"/>
            <a:ext cx="422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Calculo de la Tasa de Variación entre años</a:t>
            </a:r>
            <a:r>
              <a:rPr lang="es-CO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711846A-9FE1-434A-A1C0-4060AA1AEBC1}"/>
                  </a:ext>
                </a:extLst>
              </p:cNvPr>
              <p:cNvSpPr/>
              <p:nvPr/>
            </p:nvSpPr>
            <p:spPr>
              <a:xfrm>
                <a:off x="4446454" y="4300808"/>
                <a:ext cx="281141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>
                          <a:latin typeface="Cambria Math" panose="02040503050406030204" pitchFamily="18" charset="0"/>
                        </a:rPr>
                        <m:t>𝑇𝑉</m:t>
                      </m:r>
                      <m:r>
                        <a:rPr lang="es-CO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s-C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CO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CO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C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CO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CO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0711846A-9FE1-434A-A1C0-4060AA1AE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54" y="4300808"/>
                <a:ext cx="2811411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20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De acuerdo con los resultados, la economía de mayor crecimiento en el 2008 fue: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000"/>
              <a:t>a. Colombia.</a:t>
            </a:r>
          </a:p>
          <a:p>
            <a:pPr lvl="0"/>
            <a:r>
              <a:rPr lang="es-CO" sz="2000"/>
              <a:t>b. Venezuela.</a:t>
            </a:r>
          </a:p>
          <a:p>
            <a:pPr lvl="0"/>
            <a:r>
              <a:rPr lang="es-CO" sz="2000"/>
              <a:t>c. Perú.</a:t>
            </a:r>
          </a:p>
          <a:p>
            <a:pPr lvl="0"/>
            <a:r>
              <a:rPr lang="es-CO" sz="2000"/>
              <a:t>d. Chile.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c</a:t>
            </a:r>
            <a:endParaRPr lang="es-CO" sz="36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1294477"/>
            <a:ext cx="7495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dirty="0"/>
              <a:t>Luis Rodríguez empresario de la industria de la marroquinería, acude a usted para que le ayude a diseñar una estrategia para optimizar sus beneficios en el competido mercado de bolsos para dama. Para poder hacer una recomendación válida usted le solicita al Empresario información sobre los competidores y la participación de cada uno de estos en el mercado mencionado. Después de un análisis concienzudo de esta información usted concluye que éste es un mercado de competencia perfecta.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¿Cuáles fueron los supuestos que usted identificó para poder emitir su recomendación?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44662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832377"/>
            <a:ext cx="7590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AutoNum type="alphaLcPeriod"/>
            </a:pPr>
            <a:r>
              <a:rPr lang="es-ES" dirty="0"/>
              <a:t>Un solo vendedor, muchos compradores, los productos son homogéneos, la información es perfecta, hay libre entrada y salida de productores.</a:t>
            </a:r>
          </a:p>
          <a:p>
            <a:pPr marL="342900" lvl="0" indent="-342900" algn="just">
              <a:buAutoNum type="alphaLcPeriod"/>
            </a:pPr>
            <a:endParaRPr lang="es-ES" dirty="0"/>
          </a:p>
          <a:p>
            <a:pPr lvl="0" algn="just"/>
            <a:r>
              <a:rPr lang="es-ES" dirty="0"/>
              <a:t>b. Muchos Vendedores, Muchos compradores, el producto es diferenciado, la información es perfecta, hay libre entrada y salida de productores.</a:t>
            </a:r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c. Muchos vendedores, Muchos compradores, los productos son homogéneos, la información es perfecta, hay libre entrada y salida de productores.</a:t>
            </a:r>
          </a:p>
          <a:p>
            <a:pPr lvl="0" algn="just"/>
            <a:endParaRPr lang="es-ES" dirty="0"/>
          </a:p>
          <a:p>
            <a:pPr lvl="0" algn="just"/>
            <a:r>
              <a:rPr lang="es-ES" dirty="0"/>
              <a:t>d. Pocos vendedores, muchos compradores, el producto puede o no ser homogéneo, hay un líder entre los vendedores.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c</a:t>
            </a:r>
            <a:endParaRPr lang="es-C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1602254"/>
            <a:ext cx="7495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Una Empresa de la industria alimenticia lo contacta para que, dada la entrada en vigencia del Tratado de Libre Comercio con Estados Unidos, usted le ayude a evaluar cuáles de sus productos tienen mayor potencial de éxito en mercado norteamericano. Para poder identificar qué productos tienen mayor potencial, usted acude a las estadísticas de importaciones de los productos que su cliente fabrica.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84110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Para poder comparar las importaciones de los productos de su interés usted debe codificar los productos de acuerdo con: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9467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571750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/>
              <a:t>a. La Posición Arancelaría.</a:t>
            </a:r>
          </a:p>
          <a:p>
            <a:pPr lvl="0" algn="just"/>
            <a:r>
              <a:rPr lang="es-ES" sz="2400" dirty="0"/>
              <a:t>b. Código Industrial Internacional Unificado.</a:t>
            </a:r>
          </a:p>
          <a:p>
            <a:pPr lvl="0" algn="just"/>
            <a:r>
              <a:rPr lang="es-ES" sz="2400" dirty="0"/>
              <a:t>c. Plan Único de Cuentas.</a:t>
            </a:r>
          </a:p>
          <a:p>
            <a:pPr lvl="0" algn="just"/>
            <a:r>
              <a:rPr lang="es-ES" sz="2400" dirty="0"/>
              <a:t>d. Número Identificación Tributaria.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1054382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Dado el buen comportamiento de la economía colombiana que presenta crecimientos anuales superiores al 4%, con tasas de inflación anuales del 4% y una tasa de desempleo con tendencias a la baja que en el último reporte del DANE se ubicó por debajo del 10%, un creciente número de inversionistas extranjeros está mostrando interés en trasladar sus inversiones a Colombia. Uno de estos inversionistas lo contacta a usted para que le presente un informe sobre el comportamiento del sector manufacturero colombiano en los últimos cinco años.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0179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Para producir este informe usted se apoyará en la siguiente fuente de información: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419868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400" dirty="0"/>
              <a:t>a. a EAM del DANE.</a:t>
            </a:r>
          </a:p>
          <a:p>
            <a:pPr lvl="0" algn="just"/>
            <a:r>
              <a:rPr lang="es-ES" sz="2400" dirty="0"/>
              <a:t>b. Boletín mensual de la ANDI.</a:t>
            </a:r>
          </a:p>
          <a:p>
            <a:pPr lvl="0" algn="just"/>
            <a:r>
              <a:rPr lang="es-ES" sz="2400" dirty="0"/>
              <a:t>c. WEB del DNP.</a:t>
            </a:r>
          </a:p>
          <a:p>
            <a:pPr lvl="0" algn="just"/>
            <a:r>
              <a:rPr lang="es-ES" sz="2400" dirty="0"/>
              <a:t>d. Revista del Banco de la Republica.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987</Words>
  <Application>Microsoft Office PowerPoint</Application>
  <PresentationFormat>Presentación en pantalla (16:9)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41</cp:revision>
  <dcterms:created xsi:type="dcterms:W3CDTF">2018-10-16T22:27:03Z</dcterms:created>
  <dcterms:modified xsi:type="dcterms:W3CDTF">2022-01-11T17:13:41Z</dcterms:modified>
</cp:coreProperties>
</file>