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58" r:id="rId3"/>
    <p:sldId id="262" r:id="rId4"/>
    <p:sldId id="273" r:id="rId5"/>
    <p:sldId id="263" r:id="rId6"/>
    <p:sldId id="275" r:id="rId7"/>
    <p:sldId id="280" r:id="rId8"/>
    <p:sldId id="279" r:id="rId9"/>
    <p:sldId id="281" r:id="rId10"/>
    <p:sldId id="278" r:id="rId11"/>
    <p:sldId id="282" r:id="rId12"/>
    <p:sldId id="277" r:id="rId13"/>
    <p:sldId id="283" r:id="rId14"/>
    <p:sldId id="274"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523220"/>
          </a:xfrm>
          <a:prstGeom prst="rect">
            <a:avLst/>
          </a:prstGeom>
          <a:noFill/>
        </p:spPr>
        <p:txBody>
          <a:bodyPr wrap="square" rtlCol="0">
            <a:spAutoFit/>
          </a:bodyPr>
          <a:lstStyle/>
          <a:p>
            <a:pPr algn="r"/>
            <a:r>
              <a:rPr lang="es-ES" sz="2800" b="1" dirty="0">
                <a:solidFill>
                  <a:schemeClr val="bg1"/>
                </a:solidFill>
              </a:rPr>
              <a:t>Análisis Microeconómico</a:t>
            </a:r>
          </a:p>
        </p:txBody>
      </p:sp>
      <p:pic>
        <p:nvPicPr>
          <p:cNvPr id="4" name="Imagen 3">
            <a:extLst>
              <a:ext uri="{FF2B5EF4-FFF2-40B4-BE49-F238E27FC236}">
                <a16:creationId xmlns:a16="http://schemas.microsoft.com/office/drawing/2014/main" id="{F0006241-10FC-40F2-9617-32C7342093F1}"/>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646592"/>
            <a:ext cx="7495738" cy="2246769"/>
          </a:xfrm>
          <a:prstGeom prst="rect">
            <a:avLst/>
          </a:prstGeom>
          <a:noFill/>
        </p:spPr>
        <p:txBody>
          <a:bodyPr wrap="square" rtlCol="0">
            <a:spAutoFit/>
          </a:bodyPr>
          <a:lstStyle/>
          <a:p>
            <a:pPr algn="just"/>
            <a:r>
              <a:rPr lang="es-ES" sz="2000" dirty="0"/>
              <a:t>¿Según su opinión como analista, la siguiente afirmación es? "…entre más personas compran celulares de gama alta, la demanda de planes de datos (internet móvil) aumenta y el precio de este servicio disminuye. Por lo tanto, la baja del precio reduce la oferta de este servicio..." Sugerencia: Una empresa de telefonía móvil le solicita su concepto como analista, acerca del siguiente texto aparecido en un periódico local: ....</a:t>
            </a:r>
            <a:endParaRPr lang="es-CO" sz="2000" dirty="0"/>
          </a:p>
        </p:txBody>
      </p:sp>
      <p:pic>
        <p:nvPicPr>
          <p:cNvPr id="7" name="6 Imagen">
            <a:extLst>
              <a:ext uri="{FF2B5EF4-FFF2-40B4-BE49-F238E27FC236}">
                <a16:creationId xmlns:a16="http://schemas.microsoft.com/office/drawing/2014/main" id="{F5ED89BD-05CF-40A6-98CB-B0F8731257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02436" y="2821291"/>
            <a:ext cx="3367989" cy="215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7156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00110"/>
          </a:xfrm>
          <a:prstGeom prst="rect">
            <a:avLst/>
          </a:prstGeom>
          <a:noFill/>
        </p:spPr>
        <p:txBody>
          <a:bodyPr wrap="square" rtlCol="0">
            <a:spAutoFit/>
          </a:bodyPr>
          <a:lstStyle/>
          <a:p>
            <a:pPr algn="just"/>
            <a:r>
              <a:rPr lang="es-CO" sz="2000" dirty="0"/>
              <a:t>Según su concepto esta afirmación es:</a:t>
            </a: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323439"/>
          </a:xfrm>
          <a:prstGeom prst="rect">
            <a:avLst/>
          </a:prstGeom>
          <a:noFill/>
        </p:spPr>
        <p:txBody>
          <a:bodyPr wrap="square" rtlCol="0">
            <a:spAutoFit/>
          </a:bodyPr>
          <a:lstStyle/>
          <a:p>
            <a:pPr algn="just"/>
            <a:r>
              <a:rPr lang="pt-BR" sz="2000" dirty="0"/>
              <a:t>a. </a:t>
            </a:r>
            <a:r>
              <a:rPr lang="pt-BR" sz="2000" dirty="0" err="1"/>
              <a:t>Verdadera</a:t>
            </a:r>
            <a:r>
              <a:rPr lang="pt-BR" sz="2000" dirty="0"/>
              <a:t>. </a:t>
            </a:r>
          </a:p>
          <a:p>
            <a:pPr algn="just"/>
            <a:r>
              <a:rPr lang="pt-BR" sz="2000" dirty="0"/>
              <a:t>b. Falsa.</a:t>
            </a:r>
          </a:p>
          <a:p>
            <a:pPr algn="just"/>
            <a:r>
              <a:rPr lang="pt-BR" sz="2000" dirty="0"/>
              <a:t>c. Indeterminada.</a:t>
            </a:r>
          </a:p>
          <a:p>
            <a:pPr algn="just"/>
            <a:r>
              <a:rPr lang="pt-BR" sz="2000" dirty="0"/>
              <a:t>d. Real.</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b</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82050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1448365"/>
            <a:ext cx="7495738" cy="2246769"/>
          </a:xfrm>
          <a:prstGeom prst="rect">
            <a:avLst/>
          </a:prstGeom>
          <a:noFill/>
        </p:spPr>
        <p:txBody>
          <a:bodyPr wrap="square" rtlCol="0">
            <a:spAutoFit/>
          </a:bodyPr>
          <a:lstStyle/>
          <a:p>
            <a:pPr algn="just"/>
            <a:r>
              <a:rPr lang="es-ES" sz="2000" dirty="0"/>
              <a:t>(Tomado de </a:t>
            </a:r>
            <a:r>
              <a:rPr lang="es-ES" sz="2000" dirty="0" err="1"/>
              <a:t>Nickolson</a:t>
            </a:r>
            <a:r>
              <a:rPr lang="es-ES" sz="2000" dirty="0"/>
              <a:t>) Considere el siguiente caso: Ud. acaba de conseguir un nuevo trabajo en una compañía de uniformes de colegio. Revisando unos informes de producción descubrió que cuando la empresa decidió aumentar el precio de su línea de remeras básicas de $35 a $40, la demanda disminuyó de 55 mil a 45 mil unidades. Le piden que asesore al jefe de ventas acerca de la política de precios para obtener más ingresos.</a:t>
            </a:r>
            <a:endParaRPr lang="es-CO" sz="2000" dirty="0"/>
          </a:p>
        </p:txBody>
      </p:sp>
    </p:spTree>
    <p:extLst>
      <p:ext uri="{BB962C8B-B14F-4D97-AF65-F5344CB8AC3E}">
        <p14:creationId xmlns:p14="http://schemas.microsoft.com/office/powerpoint/2010/main" val="2273205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00110"/>
          </a:xfrm>
          <a:prstGeom prst="rect">
            <a:avLst/>
          </a:prstGeom>
          <a:noFill/>
        </p:spPr>
        <p:txBody>
          <a:bodyPr wrap="square" rtlCol="0">
            <a:spAutoFit/>
          </a:bodyPr>
          <a:lstStyle/>
          <a:p>
            <a:pPr algn="just"/>
            <a:r>
              <a:rPr lang="es-ES" sz="2000" dirty="0"/>
              <a:t>Ud. le ofrece la siguiente recomendación:</a:t>
            </a:r>
            <a:endParaRPr lang="es-CO" sz="2000" dirty="0"/>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323439"/>
          </a:xfrm>
          <a:prstGeom prst="rect">
            <a:avLst/>
          </a:prstGeom>
          <a:noFill/>
        </p:spPr>
        <p:txBody>
          <a:bodyPr wrap="square" rtlCol="0">
            <a:spAutoFit/>
          </a:bodyPr>
          <a:lstStyle/>
          <a:p>
            <a:pPr algn="just"/>
            <a:r>
              <a:rPr lang="es-CO" sz="2000" dirty="0"/>
              <a:t>a. Hacer grandes descuentos.</a:t>
            </a:r>
          </a:p>
          <a:p>
            <a:pPr algn="just"/>
            <a:r>
              <a:rPr lang="es-CO" sz="2000" dirty="0"/>
              <a:t>b. Disminuir precios paulatinamente.</a:t>
            </a:r>
          </a:p>
          <a:p>
            <a:pPr algn="just"/>
            <a:r>
              <a:rPr lang="es-CO" sz="2000" dirty="0"/>
              <a:t>c. Implementar grandes aumentos de precios.</a:t>
            </a:r>
          </a:p>
          <a:p>
            <a:pPr algn="just"/>
            <a:r>
              <a:rPr lang="es-CO" sz="2000" dirty="0"/>
              <a:t>d. Hacer aumentos paulatinos de precios.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d</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31384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029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11F19C8B-8BBE-440E-9E6F-ED6A66CAAA6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832812"/>
            <a:ext cx="7495738" cy="3477875"/>
          </a:xfrm>
          <a:prstGeom prst="rect">
            <a:avLst/>
          </a:prstGeom>
          <a:noFill/>
        </p:spPr>
        <p:txBody>
          <a:bodyPr wrap="square" rtlCol="0">
            <a:spAutoFit/>
          </a:bodyPr>
          <a:lstStyle/>
          <a:p>
            <a:pPr algn="just"/>
            <a:r>
              <a:rPr lang="es-ES" sz="2000" dirty="0"/>
              <a:t>La teoría microeconómica del consumidor contempla dentro de las decisiones de compra los conceptos de elasticidad precio de la demanda y elasticidad ingreso de la demanda para encontrar la racionalidad de un consumidor que se enfrenta a un mercado de demanda con la restricción de un ingreso dado.</a:t>
            </a:r>
          </a:p>
          <a:p>
            <a:pPr algn="just"/>
            <a:endParaRPr lang="es-ES" sz="2000" dirty="0"/>
          </a:p>
          <a:p>
            <a:pPr algn="just"/>
            <a:r>
              <a:rPr lang="es-ES" sz="2000" dirty="0"/>
              <a:t>Aplicando lo anterior, suponemos que la Sra. María, demanda espárragos y tiene una elasticidad precio de -4,5 y su elasticidad de ingreso es 6,1.</a:t>
            </a:r>
          </a:p>
          <a:p>
            <a:pPr algn="just"/>
            <a:endParaRPr lang="es-CO" sz="2000" dirty="0"/>
          </a:p>
          <a:p>
            <a:pPr algn="just"/>
            <a:r>
              <a:rPr lang="es-CO" sz="2000" dirty="0" err="1"/>
              <a:t>Epd</a:t>
            </a:r>
            <a:r>
              <a:rPr lang="es-CO" sz="2000" dirty="0"/>
              <a:t>= </a:t>
            </a:r>
            <a:r>
              <a:rPr lang="el-GR" sz="2000" dirty="0"/>
              <a:t>Δ%</a:t>
            </a:r>
            <a:r>
              <a:rPr lang="es-CO" sz="2000" dirty="0" err="1"/>
              <a:t>Qd</a:t>
            </a:r>
            <a:r>
              <a:rPr lang="es-CO" sz="2000" dirty="0"/>
              <a:t>/</a:t>
            </a:r>
            <a:r>
              <a:rPr lang="el-GR" sz="2000" dirty="0"/>
              <a:t>Δ%</a:t>
            </a:r>
            <a:r>
              <a:rPr lang="es-CO" sz="2000" dirty="0"/>
              <a:t>P          </a:t>
            </a:r>
            <a:r>
              <a:rPr lang="es-CO" sz="2000" dirty="0" err="1"/>
              <a:t>Eyd</a:t>
            </a:r>
            <a:r>
              <a:rPr lang="es-CO" sz="2000" dirty="0"/>
              <a:t>= </a:t>
            </a:r>
            <a:r>
              <a:rPr lang="el-GR" sz="2000" dirty="0"/>
              <a:t>Δ%</a:t>
            </a:r>
            <a:r>
              <a:rPr lang="es-CO" sz="2000" dirty="0" err="1"/>
              <a:t>Qd</a:t>
            </a:r>
            <a:r>
              <a:rPr lang="es-CO" sz="2000" dirty="0"/>
              <a:t>/</a:t>
            </a:r>
            <a:r>
              <a:rPr lang="el-GR" sz="2000" dirty="0"/>
              <a:t>Δ%</a:t>
            </a:r>
            <a:r>
              <a:rPr lang="es-CO" sz="2000" dirty="0"/>
              <a:t>Y</a:t>
            </a:r>
          </a:p>
        </p:txBody>
      </p:sp>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323439"/>
          </a:xfrm>
          <a:prstGeom prst="rect">
            <a:avLst/>
          </a:prstGeom>
          <a:noFill/>
        </p:spPr>
        <p:txBody>
          <a:bodyPr wrap="square" rtlCol="0">
            <a:spAutoFit/>
          </a:bodyPr>
          <a:lstStyle/>
          <a:p>
            <a:pPr algn="just"/>
            <a:r>
              <a:rPr lang="es-ES" sz="2000" dirty="0"/>
              <a:t>Usted como asesor de una compañía le preguntan qué sucederá en este escenario con el consumo de espárragos de la Sra. María, si el precio de los espárragos disminuye en 10% y al mismo tiempo el ingreso de la Sra. María disminuye en un 5%. Usted responde que:</a:t>
            </a:r>
            <a:endParaRPr lang="es-CO" sz="2000" dirty="0"/>
          </a:p>
        </p:txBody>
      </p:sp>
      <p:sp>
        <p:nvSpPr>
          <p:cNvPr id="4" name="CuadroTexto 3"/>
          <p:cNvSpPr txBox="1"/>
          <p:nvPr/>
        </p:nvSpPr>
        <p:spPr>
          <a:xfrm>
            <a:off x="238562" y="2215856"/>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848931"/>
            <a:ext cx="7590988" cy="1323439"/>
          </a:xfrm>
          <a:prstGeom prst="rect">
            <a:avLst/>
          </a:prstGeom>
          <a:noFill/>
        </p:spPr>
        <p:txBody>
          <a:bodyPr wrap="square" rtlCol="0">
            <a:spAutoFit/>
          </a:bodyPr>
          <a:lstStyle/>
          <a:p>
            <a:pPr algn="just"/>
            <a:r>
              <a:rPr lang="es-ES" sz="2000" dirty="0"/>
              <a:t>a. La Demanda aumentará 1,6%.</a:t>
            </a:r>
          </a:p>
          <a:p>
            <a:pPr algn="just"/>
            <a:r>
              <a:rPr lang="es-ES" sz="2000" dirty="0"/>
              <a:t>b. La Demanda aumentará 14,5%.</a:t>
            </a:r>
          </a:p>
          <a:p>
            <a:pPr algn="just"/>
            <a:r>
              <a:rPr lang="es-ES" sz="2000" dirty="0"/>
              <a:t>c. La Demanda aumentará 70,6%. </a:t>
            </a:r>
          </a:p>
          <a:p>
            <a:pPr algn="just"/>
            <a:r>
              <a:rPr lang="es-ES" sz="2000" dirty="0"/>
              <a:t>d. La Demanda disminuirá 5,5 %.</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b</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1602254"/>
            <a:ext cx="7495738" cy="1938992"/>
          </a:xfrm>
          <a:prstGeom prst="rect">
            <a:avLst/>
          </a:prstGeom>
          <a:noFill/>
        </p:spPr>
        <p:txBody>
          <a:bodyPr wrap="square" rtlCol="0">
            <a:spAutoFit/>
          </a:bodyPr>
          <a:lstStyle/>
          <a:p>
            <a:pPr algn="just"/>
            <a:r>
              <a:rPr lang="es-ES" sz="2000" dirty="0"/>
              <a:t>Usted como analista de la empresa Cine Colombia debe analizar la siguiente promoción: Cine Colombia ha puesto en venta una tarjeta por 80 mil pesos válida por 10 películas. El precio de la entrada de cine normalmente es de 10 mil pesos. Los bogotanos usualmente consumen 500 mil pesos mensuales que distribuyen en: entradas de cine y el resto de los bienes que consume.</a:t>
            </a:r>
            <a:endParaRPr lang="es-CO" sz="2000" dirty="0"/>
          </a:p>
        </p:txBody>
      </p:sp>
    </p:spTree>
    <p:extLst>
      <p:ext uri="{BB962C8B-B14F-4D97-AF65-F5344CB8AC3E}">
        <p14:creationId xmlns:p14="http://schemas.microsoft.com/office/powerpoint/2010/main" val="1841101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00110"/>
          </a:xfrm>
          <a:prstGeom prst="rect">
            <a:avLst/>
          </a:prstGeom>
          <a:noFill/>
        </p:spPr>
        <p:txBody>
          <a:bodyPr wrap="square" rtlCol="0">
            <a:spAutoFit/>
          </a:bodyPr>
          <a:lstStyle/>
          <a:p>
            <a:pPr algn="just"/>
            <a:r>
              <a:rPr lang="es-ES" sz="2000" dirty="0"/>
              <a:t>En su análisis usted concluye que los consumidores considerarán que:</a:t>
            </a:r>
            <a:endParaRPr lang="es-CO" sz="2000" dirty="0"/>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938992"/>
          </a:xfrm>
          <a:prstGeom prst="rect">
            <a:avLst/>
          </a:prstGeom>
          <a:noFill/>
        </p:spPr>
        <p:txBody>
          <a:bodyPr wrap="square" rtlCol="0">
            <a:spAutoFit/>
          </a:bodyPr>
          <a:lstStyle/>
          <a:p>
            <a:pPr algn="just"/>
            <a:r>
              <a:rPr lang="es-ES" sz="2000"/>
              <a:t>a. Es conveniente adquirir la tarjeta ya que no afecta el presupuesto.</a:t>
            </a:r>
          </a:p>
          <a:p>
            <a:pPr algn="just"/>
            <a:r>
              <a:rPr lang="es-ES" sz="2000"/>
              <a:t>b. De ninguna manera les conviene comprar la tarjeta.</a:t>
            </a:r>
          </a:p>
          <a:p>
            <a:pPr algn="just"/>
            <a:r>
              <a:rPr lang="es-ES" sz="2000"/>
              <a:t>c. Si deciden ir al menos 10 veces a cine este mes, es conveniente adquirir la tarjeta.</a:t>
            </a:r>
          </a:p>
          <a:p>
            <a:pPr algn="just"/>
            <a:r>
              <a:rPr lang="es-ES" sz="2000"/>
              <a:t>d. No se puede predecir el comportamiento de los consumidores porque es variable.</a:t>
            </a:r>
            <a:endParaRPr lang="es-ES" sz="20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a:t>c</a:t>
            </a:r>
            <a:endParaRPr lang="es-CO" sz="2000"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82037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773609"/>
            <a:ext cx="7495738" cy="3785652"/>
          </a:xfrm>
          <a:prstGeom prst="rect">
            <a:avLst/>
          </a:prstGeom>
          <a:noFill/>
        </p:spPr>
        <p:txBody>
          <a:bodyPr wrap="square" rtlCol="0">
            <a:spAutoFit/>
          </a:bodyPr>
          <a:lstStyle/>
          <a:p>
            <a:pPr algn="just"/>
            <a:r>
              <a:rPr lang="es-ES" sz="2000"/>
              <a:t>Usted lee el siguiente párrafo...." Durante siglos los filósofos se han sentido desconcertados por la paradoja del valor....El agua esencial, para la vida misma, cuesta poco, mientras que los diamantes un artículo inútil, muy costoso....¿Por qué? Adam Smith trató de resolver esta paradoja. Pero no fue sino hasta el desarrollo e la teoría de la utilidad marginal cuando alguien pudo dar respuesta satisfactoria....esta paradoja se puede resolver si se hace distinción entre la utilidad total y la utilidad marginal. La utilidad total del agua es enorme, pero recuerde que entre más se consume de algo menos es su utilidad marginal.....los diamantes por su parte, tienen una utilidad menor en comparación con el agua, pero dado que se compran  pocos diamantes, su utilidad marginal es mayor...."</a:t>
            </a:r>
            <a:endParaRPr lang="es-CO" sz="2000" dirty="0"/>
          </a:p>
        </p:txBody>
      </p:sp>
    </p:spTree>
    <p:extLst>
      <p:ext uri="{BB962C8B-B14F-4D97-AF65-F5344CB8AC3E}">
        <p14:creationId xmlns:p14="http://schemas.microsoft.com/office/powerpoint/2010/main" val="201799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19008"/>
            <a:ext cx="7590988" cy="707886"/>
          </a:xfrm>
          <a:prstGeom prst="rect">
            <a:avLst/>
          </a:prstGeom>
          <a:noFill/>
        </p:spPr>
        <p:txBody>
          <a:bodyPr wrap="square" rtlCol="0">
            <a:spAutoFit/>
          </a:bodyPr>
          <a:lstStyle/>
          <a:p>
            <a:pPr algn="just"/>
            <a:r>
              <a:rPr lang="es-ES" sz="2000" dirty="0"/>
              <a:t>Como economista, en su análisis del texto anterior usted concluye que al comparar el agua con los diamantes tiene más utilidad:</a:t>
            </a:r>
            <a:endParaRPr lang="es-CO" sz="2000" dirty="0"/>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323439"/>
          </a:xfrm>
          <a:prstGeom prst="rect">
            <a:avLst/>
          </a:prstGeom>
          <a:noFill/>
        </p:spPr>
        <p:txBody>
          <a:bodyPr wrap="square" rtlCol="0">
            <a:spAutoFit/>
          </a:bodyPr>
          <a:lstStyle/>
          <a:p>
            <a:pPr algn="just"/>
            <a:r>
              <a:rPr lang="es-ES" sz="2000" dirty="0"/>
              <a:t>a. El agua.</a:t>
            </a:r>
          </a:p>
          <a:p>
            <a:pPr algn="just"/>
            <a:r>
              <a:rPr lang="es-ES" sz="2000" dirty="0"/>
              <a:t>b. Los diamantes.</a:t>
            </a:r>
          </a:p>
          <a:p>
            <a:pPr algn="just"/>
            <a:r>
              <a:rPr lang="es-ES" sz="2000" dirty="0"/>
              <a:t>c. Ninguno de los dos.</a:t>
            </a:r>
          </a:p>
          <a:p>
            <a:pPr algn="just"/>
            <a:r>
              <a:rPr lang="es-ES" sz="2000" dirty="0"/>
              <a:t>d. Depende del tipo de utilidad.</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d</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134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217</TotalTime>
  <Words>884</Words>
  <Application>Microsoft Office PowerPoint</Application>
  <PresentationFormat>Presentación en pantalla (16:9)</PresentationFormat>
  <Paragraphs>63</Paragraphs>
  <Slides>14</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40</cp:revision>
  <dcterms:created xsi:type="dcterms:W3CDTF">2018-10-16T22:27:03Z</dcterms:created>
  <dcterms:modified xsi:type="dcterms:W3CDTF">2022-01-11T17:11:14Z</dcterms:modified>
</cp:coreProperties>
</file>