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8" r:id="rId3"/>
    <p:sldId id="262" r:id="rId4"/>
    <p:sldId id="273" r:id="rId5"/>
    <p:sldId id="263" r:id="rId6"/>
    <p:sldId id="275" r:id="rId7"/>
    <p:sldId id="279" r:id="rId8"/>
    <p:sldId id="277" r:id="rId9"/>
    <p:sldId id="280" r:id="rId10"/>
    <p:sldId id="278" r:id="rId11"/>
    <p:sldId id="281" r:id="rId12"/>
    <p:sldId id="276" r:id="rId13"/>
    <p:sldId id="282" r:id="rId14"/>
    <p:sldId id="274"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Econométrico </a:t>
            </a:r>
            <a:endParaRPr lang="es-ES" sz="2400" dirty="0">
              <a:solidFill>
                <a:schemeClr val="bg1"/>
              </a:solidFill>
            </a:endParaRPr>
          </a:p>
        </p:txBody>
      </p:sp>
      <p:pic>
        <p:nvPicPr>
          <p:cNvPr id="4" name="Imagen 3">
            <a:extLst>
              <a:ext uri="{FF2B5EF4-FFF2-40B4-BE49-F238E27FC236}">
                <a16:creationId xmlns:a16="http://schemas.microsoft.com/office/drawing/2014/main" id="{F0006241-10FC-40F2-9617-32C7342093F1}"/>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lvl="0" algn="just"/>
            <a:r>
              <a:rPr lang="es-ES" sz="2000" dirty="0"/>
              <a:t>Suponga que usted es contratado por el gobierno para evaluar la eficacia de un programa de capacitación laboral financiado con fondos públicos. Suponga además que este programa enseña a los trabajadores distintas formas de utilizar ordenadores en el proceso de fabricación. El programa se ofrece por 20 semanas durante las horas no laborables. Cualquier trabajador por hora de fabricación podrá participar, y la inscripción en todo o parte del programa es voluntaria. Usted debe determinar cualquier efecto, que el programa de formación tiene sobre el salario por hora después de cada trabajador.</a:t>
            </a:r>
            <a:endParaRPr lang="es-CO" sz="2000" dirty="0"/>
          </a:p>
        </p:txBody>
      </p:sp>
    </p:spTree>
    <p:extLst>
      <p:ext uri="{BB962C8B-B14F-4D97-AF65-F5344CB8AC3E}">
        <p14:creationId xmlns:p14="http://schemas.microsoft.com/office/powerpoint/2010/main" val="36855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Una vez realizado el análisis Ud. decide correr una regresión lineal simple la cual se define como:</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031325"/>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Una herramienta estadística en la que se busca establecer la correlación entre dos variables. </a:t>
            </a:r>
          </a:p>
          <a:p>
            <a:pPr algn="just"/>
            <a:r>
              <a:rPr lang="es-ES" dirty="0">
                <a:solidFill>
                  <a:srgbClr val="000000"/>
                </a:solidFill>
                <a:latin typeface="Calibri" panose="020F0502020204030204" pitchFamily="34" charset="0"/>
              </a:rPr>
              <a:t>b. Una herramienta estadística que busca encontrar la relación entre dos variables, la cual se asume lineal.</a:t>
            </a:r>
          </a:p>
          <a:p>
            <a:pPr algn="just"/>
            <a:r>
              <a:rPr lang="es-ES" dirty="0">
                <a:solidFill>
                  <a:srgbClr val="000000"/>
                </a:solidFill>
                <a:latin typeface="Calibri" panose="020F0502020204030204" pitchFamily="34" charset="0"/>
              </a:rPr>
              <a:t>c. Una herramienta que se utiliza para pronosticar por medio de gráficos.</a:t>
            </a:r>
          </a:p>
          <a:p>
            <a:pPr algn="just"/>
            <a:r>
              <a:rPr lang="es-ES" dirty="0">
                <a:solidFill>
                  <a:srgbClr val="000000"/>
                </a:solidFill>
                <a:latin typeface="Calibri" panose="020F0502020204030204" pitchFamily="34" charset="0"/>
              </a:rPr>
              <a:t>d. Una herramienta que se utiliza por medio de pruebas de hipótesis para encontrar relaciones.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6206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algn="just"/>
            <a:r>
              <a:rPr lang="es-ES" sz="2000" dirty="0"/>
              <a:t>Suponga que usted es contratado por el gobierno para evaluar la eficacia de un programa de capacitación laboral financiado con fondos públicos. Suponga además que este programa enseña a los trabajadores distintas formas de utilizar ordenadores en el proceso de fabricación. El programa se ofrece por 20 semanas durante las horas no laborables. Cualquier trabajador por hora de fabricación podrá participar, y la inscripción en todo o parte del programa es voluntaria. Usted debe determinar cualquier efecto, que el programa de formación tiene sobre el salario por hora después de cada trabajador.</a:t>
            </a:r>
          </a:p>
        </p:txBody>
      </p:sp>
    </p:spTree>
    <p:extLst>
      <p:ext uri="{BB962C8B-B14F-4D97-AF65-F5344CB8AC3E}">
        <p14:creationId xmlns:p14="http://schemas.microsoft.com/office/powerpoint/2010/main" val="16711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646331"/>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Con la herramienta obtenida, modelos de Regresión simple utiliza la relación de la siguiente forma:</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031325"/>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Utiliza cada variable independientemente para tratar de estimar y ver las relaciones con salarios por hora.</a:t>
            </a:r>
          </a:p>
          <a:p>
            <a:pPr algn="just"/>
            <a:r>
              <a:rPr lang="es-ES" dirty="0">
                <a:solidFill>
                  <a:srgbClr val="000000"/>
                </a:solidFill>
                <a:latin typeface="Calibri" panose="020F0502020204030204" pitchFamily="34" charset="0"/>
              </a:rPr>
              <a:t>b. Reúne la variable horas semanales en formación dejando como variable explicada a salario por hora y establece una relación lineal entre ellas.</a:t>
            </a:r>
          </a:p>
          <a:p>
            <a:pPr algn="just"/>
            <a:r>
              <a:rPr lang="es-ES" dirty="0">
                <a:solidFill>
                  <a:srgbClr val="000000"/>
                </a:solidFill>
                <a:latin typeface="Calibri" panose="020F0502020204030204" pitchFamily="34" charset="0"/>
              </a:rPr>
              <a:t>c. Reúne todas las variables y asume una relación entre ellas por medio de un gráfico de dispersión.</a:t>
            </a:r>
          </a:p>
          <a:p>
            <a:pPr algn="just"/>
            <a:r>
              <a:rPr lang="es-ES" dirty="0">
                <a:solidFill>
                  <a:srgbClr val="000000"/>
                </a:solidFill>
                <a:latin typeface="Calibri" panose="020F0502020204030204" pitchFamily="34" charset="0"/>
              </a:rPr>
              <a:t>d. Cada variable es explicativa una de otra y así hace predicciones.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a:t>b</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0147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1F19C8B-8BBE-440E-9E6F-ED6A66CAAA6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a:t>
            </a:r>
            <a:r>
              <a:rPr lang="es-ES" sz="2400" b="1" dirty="0" err="1"/>
              <a:t>problémica</a:t>
            </a:r>
            <a:endParaRPr lang="es-ES" sz="2400" b="1" dirty="0"/>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lvl="0" algn="just"/>
            <a:r>
              <a:rPr lang="es-ES" sz="2000" dirty="0"/>
              <a:t>Suponga que usted es contratado por el gobierno para evaluar la eficacia de un programa de capacitación laboral financiado con fondos públicos. Suponga además que este programa enseña a los trabajadores distintas formas de utilizar ordenadores en el proceso de fabricación. El programa se ofrece por 20 semanas durante las horas no laborables. Cualquier trabajador por hora de fabricación podrá participar, y la inscripción en todo o parte del programa es voluntaria. Usted debe determinar cualquier efecto, que el programa de formación tiene sobre el salario por hora después de cada trabajador.</a:t>
            </a:r>
            <a:endParaRPr lang="es-CO" sz="2000" dirty="0"/>
          </a:p>
        </p:txBody>
      </p:sp>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49187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155764"/>
            <a:ext cx="7590988" cy="400110"/>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¿Cómo podría la eficacia del programa?</a:t>
            </a:r>
            <a:endParaRPr lang="es-419" sz="24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031325"/>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Recogiendo la información y presentando diferentes gráficos donde se evidencia la eficacia del programa.</a:t>
            </a:r>
          </a:p>
          <a:p>
            <a:pPr algn="just"/>
            <a:r>
              <a:rPr lang="es-ES" dirty="0">
                <a:solidFill>
                  <a:srgbClr val="000000"/>
                </a:solidFill>
                <a:latin typeface="Calibri" panose="020F0502020204030204" pitchFamily="34" charset="0"/>
              </a:rPr>
              <a:t>b. Una descripción de la población, donde se infiere la aceptabilidad y eficacia del programa.</a:t>
            </a:r>
          </a:p>
          <a:p>
            <a:pPr algn="just"/>
            <a:r>
              <a:rPr lang="es-ES" dirty="0">
                <a:solidFill>
                  <a:srgbClr val="000000"/>
                </a:solidFill>
                <a:latin typeface="Calibri" panose="020F0502020204030204" pitchFamily="34" charset="0"/>
              </a:rPr>
              <a:t>c. Análisis del sector laboral para proponer indicadores de eficacia.</a:t>
            </a:r>
          </a:p>
          <a:p>
            <a:pPr algn="just"/>
            <a:r>
              <a:rPr lang="es-ES" dirty="0">
                <a:solidFill>
                  <a:srgbClr val="000000"/>
                </a:solidFill>
                <a:latin typeface="Calibri" panose="020F0502020204030204" pitchFamily="34" charset="0"/>
              </a:rPr>
              <a:t>d. Desarrollo de modelos estadísticos que buscan establecer las relaciones y teorías económicas.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d</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lvl="0" algn="just"/>
            <a:r>
              <a:rPr lang="es-ES" sz="2000" dirty="0"/>
              <a:t>Suponga que usted es contratado por el gobierno para evaluar la eficacia de un programa de capacitación laboral financiado con fondos públicos. Suponga además que este programa enseña a los trabajadores distintas formas de utilizar ordenadores en el proceso de fabricación. El programa se ofrece por 20 semanas durante las horas no laborables. Cualquier trabajador por hora de fabricación podrá participar, y la inscripción en todo o parte del programa es voluntaria. Usted debe determinar cualquier efecto, que el programa de formación tiene sobre el salario por hora después de cada trabajador.</a:t>
            </a:r>
            <a:endParaRPr lang="es-CO" sz="2000" dirty="0"/>
          </a:p>
        </p:txBody>
      </p:sp>
    </p:spTree>
    <p:extLst>
      <p:ext uri="{BB962C8B-B14F-4D97-AF65-F5344CB8AC3E}">
        <p14:creationId xmlns:p14="http://schemas.microsoft.com/office/powerpoint/2010/main" val="78573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solidFill>
                  <a:srgbClr val="000000"/>
                </a:solidFill>
                <a:latin typeface="Calibri" panose="020F0502020204030204" pitchFamily="34" charset="0"/>
              </a:rPr>
              <a:t>¿Cuáles considera Ud. serían las variables más relevantes para lograr el objetivo propuesto?</a:t>
            </a:r>
            <a:endParaRPr lang="es-419" sz="2400" dirty="0">
              <a:effectLst/>
            </a:endParaRPr>
          </a:p>
        </p:txBody>
      </p:sp>
      <p:sp>
        <p:nvSpPr>
          <p:cNvPr id="4" name="CuadroTexto 3"/>
          <p:cNvSpPr txBox="1"/>
          <p:nvPr/>
        </p:nvSpPr>
        <p:spPr>
          <a:xfrm>
            <a:off x="238562" y="168828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09331"/>
            <a:ext cx="7590988" cy="1569660"/>
          </a:xfrm>
          <a:prstGeom prst="rect">
            <a:avLst/>
          </a:prstGeom>
          <a:noFill/>
        </p:spPr>
        <p:txBody>
          <a:bodyPr wrap="square" rtlCol="0">
            <a:spAutoFit/>
          </a:bodyPr>
          <a:lstStyle/>
          <a:p>
            <a:pPr algn="just"/>
            <a:r>
              <a:rPr lang="es-ES" sz="2400" dirty="0">
                <a:solidFill>
                  <a:srgbClr val="000000"/>
                </a:solidFill>
                <a:latin typeface="Calibri" panose="020F0502020204030204" pitchFamily="34" charset="0"/>
              </a:rPr>
              <a:t>a. Si tomo la formación o no.</a:t>
            </a:r>
          </a:p>
          <a:p>
            <a:pPr algn="just"/>
            <a:r>
              <a:rPr lang="es-ES" sz="2400" dirty="0">
                <a:solidFill>
                  <a:srgbClr val="000000"/>
                </a:solidFill>
                <a:latin typeface="Calibri" panose="020F0502020204030204" pitchFamily="34" charset="0"/>
              </a:rPr>
              <a:t>b. La cantidad de horas trabajadas por semana.</a:t>
            </a:r>
          </a:p>
          <a:p>
            <a:pPr algn="just"/>
            <a:r>
              <a:rPr lang="es-ES" sz="2400" dirty="0">
                <a:solidFill>
                  <a:srgbClr val="000000"/>
                </a:solidFill>
                <a:latin typeface="Calibri" panose="020F0502020204030204" pitchFamily="34" charset="0"/>
              </a:rPr>
              <a:t>c. El número de empleados por empresa.</a:t>
            </a:r>
          </a:p>
          <a:p>
            <a:pPr algn="just"/>
            <a:r>
              <a:rPr lang="es-ES" sz="2400" dirty="0">
                <a:solidFill>
                  <a:srgbClr val="000000"/>
                </a:solidFill>
                <a:latin typeface="Calibri" panose="020F0502020204030204" pitchFamily="34" charset="0"/>
              </a:rPr>
              <a:t>d. La calificación de la prueba de formación.</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7479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pic>
        <p:nvPicPr>
          <p:cNvPr id="5" name="Imagen 4">
            <a:extLst>
              <a:ext uri="{FF2B5EF4-FFF2-40B4-BE49-F238E27FC236}">
                <a16:creationId xmlns:a16="http://schemas.microsoft.com/office/drawing/2014/main" id="{1048F42F-9047-4859-8F30-56260396C71A}"/>
              </a:ext>
            </a:extLst>
          </p:cNvPr>
          <p:cNvPicPr>
            <a:picLocks noChangeAspect="1"/>
          </p:cNvPicPr>
          <p:nvPr/>
        </p:nvPicPr>
        <p:blipFill>
          <a:blip r:embed="rId2"/>
          <a:stretch>
            <a:fillRect/>
          </a:stretch>
        </p:blipFill>
        <p:spPr>
          <a:xfrm>
            <a:off x="8105422" y="4670229"/>
            <a:ext cx="959556" cy="339611"/>
          </a:xfrm>
          <a:prstGeom prst="rect">
            <a:avLst/>
          </a:prstGeom>
        </p:spPr>
      </p:pic>
      <p:sp>
        <p:nvSpPr>
          <p:cNvPr id="6" name="CuadroTexto 5"/>
          <p:cNvSpPr txBox="1"/>
          <p:nvPr/>
        </p:nvSpPr>
        <p:spPr>
          <a:xfrm>
            <a:off x="238562" y="773609"/>
            <a:ext cx="7495738" cy="2862322"/>
          </a:xfrm>
          <a:prstGeom prst="rect">
            <a:avLst/>
          </a:prstGeom>
          <a:noFill/>
        </p:spPr>
        <p:txBody>
          <a:bodyPr wrap="square" rtlCol="0">
            <a:spAutoFit/>
          </a:bodyPr>
          <a:lstStyle/>
          <a:p>
            <a:pPr lvl="0" algn="just"/>
            <a:r>
              <a:rPr lang="es-ES" sz="2000" dirty="0"/>
              <a:t>Suponga que usted es contratado por el gobierno para evaluar la eficacia de un programa de capacitación laboral financiado con fondos públicos. Suponga además que este programa enseña a los trabajadores distintas formas de utilizar ordenadores en el proceso de fabricación. El programa se ofrece por 20 semanas durante las horas no laborables. Cualquier trabajador por hora de fabricación podrá participar, y la inscripción en todo o parte del programa es voluntaria. Usted debe determinar cualquier efecto, que el programa de formación tiene sobre el salario por hora después de cada trabajador.</a:t>
            </a:r>
            <a:endParaRPr lang="es-CO" sz="2000" dirty="0"/>
          </a:p>
        </p:txBody>
      </p:sp>
    </p:spTree>
    <p:extLst>
      <p:ext uri="{BB962C8B-B14F-4D97-AF65-F5344CB8AC3E}">
        <p14:creationId xmlns:p14="http://schemas.microsoft.com/office/powerpoint/2010/main" val="411978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23330"/>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Suponga que Ud. cuenta con las siguientes variables: salario por hora, horas de trabajador por semana, horas tomadas para la formación por semana, edad, y desea establecer una relación con el objetivo propuesto, para ello Ud.:</a:t>
            </a:r>
            <a:endParaRPr lang="es-419" sz="2000" dirty="0">
              <a:effectLst/>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031325"/>
          </a:xfrm>
          <a:prstGeom prst="rect">
            <a:avLst/>
          </a:prstGeom>
          <a:noFill/>
        </p:spPr>
        <p:txBody>
          <a:bodyPr wrap="square" rtlCol="0">
            <a:spAutoFit/>
          </a:bodyPr>
          <a:lstStyle/>
          <a:p>
            <a:pPr algn="just"/>
            <a:r>
              <a:rPr lang="es-ES" dirty="0">
                <a:solidFill>
                  <a:srgbClr val="000000"/>
                </a:solidFill>
                <a:latin typeface="Calibri" panose="020F0502020204030204" pitchFamily="34" charset="0"/>
              </a:rPr>
              <a:t>a. Realiza un gráfico de dispersión entre el salario por hora y las horas tomadas para la formación por semana.</a:t>
            </a:r>
          </a:p>
          <a:p>
            <a:pPr algn="just"/>
            <a:r>
              <a:rPr lang="es-ES" dirty="0">
                <a:solidFill>
                  <a:srgbClr val="000000"/>
                </a:solidFill>
                <a:latin typeface="Calibri" panose="020F0502020204030204" pitchFamily="34" charset="0"/>
              </a:rPr>
              <a:t>b. Establece la correlación entre las horas trabajadas por semana y las horas tomadas para la formación por semana.</a:t>
            </a:r>
          </a:p>
          <a:p>
            <a:pPr algn="just"/>
            <a:r>
              <a:rPr lang="es-ES" dirty="0">
                <a:solidFill>
                  <a:srgbClr val="000000"/>
                </a:solidFill>
                <a:latin typeface="Calibri" panose="020F0502020204030204" pitchFamily="34" charset="0"/>
              </a:rPr>
              <a:t>c. Determina el valor esperado de las horas tomadas para la formación por semana. </a:t>
            </a:r>
          </a:p>
          <a:p>
            <a:pPr algn="just"/>
            <a:r>
              <a:rPr lang="es-ES" dirty="0">
                <a:solidFill>
                  <a:srgbClr val="000000"/>
                </a:solidFill>
                <a:latin typeface="Calibri" panose="020F0502020204030204" pitchFamily="34" charset="0"/>
              </a:rPr>
              <a:t>d. Calcula la dispersión de las horas tomadas para la formación por semana.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t>a</a:t>
            </a:r>
            <a:endParaRPr lang="es-CO" b="1" dirty="0"/>
          </a:p>
        </p:txBody>
      </p:sp>
      <p:pic>
        <p:nvPicPr>
          <p:cNvPr id="8" name="Imagen 7">
            <a:extLst>
              <a:ext uri="{FF2B5EF4-FFF2-40B4-BE49-F238E27FC236}">
                <a16:creationId xmlns:a16="http://schemas.microsoft.com/office/drawing/2014/main" id="{5A425294-5CB0-4459-9143-6E43ECC9FC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7807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487</TotalTime>
  <Words>1068</Words>
  <Application>Microsoft Office PowerPoint</Application>
  <PresentationFormat>Presentación en pantalla (16:9)</PresentationFormat>
  <Paragraphs>59</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36</cp:revision>
  <dcterms:created xsi:type="dcterms:W3CDTF">2018-10-16T22:27:03Z</dcterms:created>
  <dcterms:modified xsi:type="dcterms:W3CDTF">2022-01-11T17:10:43Z</dcterms:modified>
</cp:coreProperties>
</file>